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52"/>
  </p:notesMasterIdLst>
  <p:sldIdLst>
    <p:sldId id="382" r:id="rId3"/>
    <p:sldId id="637" r:id="rId4"/>
    <p:sldId id="723" r:id="rId5"/>
    <p:sldId id="322" r:id="rId6"/>
    <p:sldId id="439" r:id="rId7"/>
    <p:sldId id="440" r:id="rId8"/>
    <p:sldId id="638" r:id="rId9"/>
    <p:sldId id="639" r:id="rId10"/>
    <p:sldId id="640" r:id="rId11"/>
    <p:sldId id="641" r:id="rId12"/>
    <p:sldId id="642" r:id="rId13"/>
    <p:sldId id="643" r:id="rId14"/>
    <p:sldId id="644" r:id="rId15"/>
    <p:sldId id="645" r:id="rId16"/>
    <p:sldId id="646" r:id="rId17"/>
    <p:sldId id="647" r:id="rId18"/>
    <p:sldId id="648" r:id="rId19"/>
    <p:sldId id="649" r:id="rId20"/>
    <p:sldId id="650" r:id="rId21"/>
    <p:sldId id="651" r:id="rId22"/>
    <p:sldId id="652" r:id="rId23"/>
    <p:sldId id="653" r:id="rId24"/>
    <p:sldId id="654" r:id="rId25"/>
    <p:sldId id="655" r:id="rId26"/>
    <p:sldId id="656" r:id="rId27"/>
    <p:sldId id="657" r:id="rId28"/>
    <p:sldId id="658" r:id="rId29"/>
    <p:sldId id="659" r:id="rId30"/>
    <p:sldId id="660" r:id="rId31"/>
    <p:sldId id="661" r:id="rId32"/>
    <p:sldId id="666" r:id="rId33"/>
    <p:sldId id="667" r:id="rId34"/>
    <p:sldId id="668" r:id="rId35"/>
    <p:sldId id="669" r:id="rId36"/>
    <p:sldId id="670" r:id="rId37"/>
    <p:sldId id="671" r:id="rId38"/>
    <p:sldId id="672" r:id="rId39"/>
    <p:sldId id="673" r:id="rId40"/>
    <p:sldId id="674" r:id="rId41"/>
    <p:sldId id="675" r:id="rId42"/>
    <p:sldId id="676" r:id="rId43"/>
    <p:sldId id="677" r:id="rId44"/>
    <p:sldId id="678" r:id="rId45"/>
    <p:sldId id="679" r:id="rId46"/>
    <p:sldId id="680" r:id="rId47"/>
    <p:sldId id="691" r:id="rId48"/>
    <p:sldId id="681" r:id="rId49"/>
    <p:sldId id="682" r:id="rId50"/>
    <p:sldId id="683" r:id="rId51"/>
    <p:sldId id="684" r:id="rId53"/>
    <p:sldId id="685" r:id="rId54"/>
    <p:sldId id="686" r:id="rId55"/>
    <p:sldId id="687" r:id="rId56"/>
    <p:sldId id="688" r:id="rId57"/>
    <p:sldId id="689" r:id="rId58"/>
    <p:sldId id="722" r:id="rId59"/>
    <p:sldId id="692" r:id="rId60"/>
    <p:sldId id="693" r:id="rId61"/>
    <p:sldId id="694" r:id="rId62"/>
    <p:sldId id="695" r:id="rId63"/>
    <p:sldId id="696" r:id="rId64"/>
    <p:sldId id="697" r:id="rId65"/>
    <p:sldId id="698" r:id="rId66"/>
    <p:sldId id="699" r:id="rId67"/>
    <p:sldId id="701" r:id="rId68"/>
    <p:sldId id="702" r:id="rId69"/>
    <p:sldId id="703" r:id="rId70"/>
    <p:sldId id="704" r:id="rId71"/>
    <p:sldId id="705" r:id="rId72"/>
    <p:sldId id="706" r:id="rId73"/>
    <p:sldId id="707" r:id="rId74"/>
    <p:sldId id="708" r:id="rId75"/>
    <p:sldId id="709" r:id="rId76"/>
    <p:sldId id="710" r:id="rId77"/>
    <p:sldId id="711" r:id="rId78"/>
    <p:sldId id="712" r:id="rId79"/>
    <p:sldId id="714" r:id="rId80"/>
    <p:sldId id="715" r:id="rId81"/>
    <p:sldId id="716" r:id="rId82"/>
    <p:sldId id="717" r:id="rId83"/>
    <p:sldId id="718" r:id="rId84"/>
    <p:sldId id="719" r:id="rId85"/>
    <p:sldId id="720" r:id="rId86"/>
    <p:sldId id="721" r:id="rId87"/>
    <p:sldId id="383" r:id="rId88"/>
  </p:sldIdLst>
  <p:sldSz cx="12192000" cy="6858000"/>
  <p:notesSz cx="6858000" cy="9144000"/>
  <p:embeddedFontLst>
    <p:embeddedFont>
      <p:font typeface="方正粗金陵简体" panose="02000000000000000000" charset="-122"/>
      <p:regular r:id="rId92"/>
    </p:embeddedFont>
    <p:embeddedFont>
      <p:font typeface="微软雅黑" panose="020B0503020204020204" charset="-122"/>
      <p:regular r:id="rId93"/>
    </p:embeddedFont>
    <p:embeddedFont>
      <p:font typeface="Calibri" panose="020F0502020204030204" charset="0"/>
      <p:regular r:id="rId94"/>
      <p:bold r:id="rId95"/>
      <p:italic r:id="rId96"/>
      <p:boldItalic r:id="rId97"/>
    </p:embeddedFont>
  </p:embeddedFontLst>
  <p:custDataLst>
    <p:tags r:id="rId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 userDrawn="1">
          <p15:clr>
            <a:srgbClr val="A4A3A4"/>
          </p15:clr>
        </p15:guide>
        <p15:guide id="2" pos="3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302C"/>
    <a:srgbClr val="EFEFEF"/>
    <a:srgbClr val="FFFFFF"/>
    <a:srgbClr val="979997"/>
    <a:srgbClr val="2F2500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82"/>
        <p:guide pos="38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8" Type="http://schemas.openxmlformats.org/officeDocument/2006/relationships/tags" Target="tags/tag242.xml"/><Relationship Id="rId97" Type="http://schemas.openxmlformats.org/officeDocument/2006/relationships/font" Target="fonts/font6.fntdata"/><Relationship Id="rId96" Type="http://schemas.openxmlformats.org/officeDocument/2006/relationships/font" Target="fonts/font5.fntdata"/><Relationship Id="rId95" Type="http://schemas.openxmlformats.org/officeDocument/2006/relationships/font" Target="fonts/font4.fntdata"/><Relationship Id="rId94" Type="http://schemas.openxmlformats.org/officeDocument/2006/relationships/font" Target="fonts/font3.fntdata"/><Relationship Id="rId93" Type="http://schemas.openxmlformats.org/officeDocument/2006/relationships/font" Target="fonts/font2.fntdata"/><Relationship Id="rId92" Type="http://schemas.openxmlformats.org/officeDocument/2006/relationships/font" Target="fonts/font1.fntdata"/><Relationship Id="rId91" Type="http://schemas.openxmlformats.org/officeDocument/2006/relationships/tableStyles" Target="tableStyles.xml"/><Relationship Id="rId90" Type="http://schemas.openxmlformats.org/officeDocument/2006/relationships/viewProps" Target="viewProps.xml"/><Relationship Id="rId9" Type="http://schemas.openxmlformats.org/officeDocument/2006/relationships/slide" Target="slides/slide7.xml"/><Relationship Id="rId89" Type="http://schemas.openxmlformats.org/officeDocument/2006/relationships/presProps" Target="presProps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TLDR (or TL;DR) is a common internet acronym for “Too Long; Didn’t Read.” </a:t>
            </a:r>
            <a:endParaRPr lang="zh-CN" altLang="en-US"/>
          </a:p>
          <a:p>
            <a:r>
              <a:rPr lang="zh-CN" altLang="en-US"/>
              <a:t>https://www.howtogeek.com/435266/what-does-tldr-mean-and-how-do-you-use-it/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microsoft.com/office/2007/relationships/hdphoto" Target="../media/image2.wdp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75" y="4534458"/>
            <a:ext cx="12192000" cy="232370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835150"/>
            <a:ext cx="12192000" cy="2386965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987425" y="2339340"/>
            <a:ext cx="10210165" cy="1377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780280" y="659130"/>
            <a:ext cx="3037205" cy="930275"/>
            <a:chOff x="4954881" y="1942452"/>
            <a:chExt cx="6214687" cy="1903328"/>
          </a:xfrm>
          <a:solidFill>
            <a:srgbClr val="A8302C"/>
          </a:solidFill>
        </p:grpSpPr>
        <p:grpSp>
          <p:nvGrpSpPr>
            <p:cNvPr id="1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6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  <p:sp>
          <p:nvSpPr>
            <p:cNvPr id="2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</a:p>
          </p:txBody>
        </p:sp>
        <p:grpSp>
          <p:nvGrpSpPr>
            <p:cNvPr id="2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</p:grp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306955" y="4375785"/>
            <a:ext cx="7578090" cy="66992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u="none" strike="noStrike" kern="1200" cap="none" spc="20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9550"/>
            <a:ext cx="12204700" cy="298450"/>
          </a:xfrm>
          <a:prstGeom prst="rect">
            <a:avLst/>
          </a:prstGeom>
          <a:solidFill>
            <a:srgbClr val="97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79445" y="6590665"/>
            <a:ext cx="5956935" cy="235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79250" y="6541095"/>
            <a:ext cx="2700000" cy="31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0"/>
            <a:ext cx="12192000" cy="662940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14300" y="0"/>
            <a:ext cx="649160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24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image" Target="../media/image7.png"/><Relationship Id="rId1" Type="http://schemas.openxmlformats.org/officeDocument/2006/relationships/tags" Target="../tags/tag7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2" Type="http://schemas.openxmlformats.org/officeDocument/2006/relationships/image" Target="../media/image8.png"/><Relationship Id="rId1" Type="http://schemas.openxmlformats.org/officeDocument/2006/relationships/tags" Target="../tags/tag8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image" Target="../media/image9.png"/><Relationship Id="rId1" Type="http://schemas.openxmlformats.org/officeDocument/2006/relationships/tags" Target="../tags/tag8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8.xml"/><Relationship Id="rId2" Type="http://schemas.openxmlformats.org/officeDocument/2006/relationships/image" Target="../media/image10.png"/><Relationship Id="rId1" Type="http://schemas.openxmlformats.org/officeDocument/2006/relationships/tags" Target="../tags/tag8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0.xml"/><Relationship Id="rId2" Type="http://schemas.openxmlformats.org/officeDocument/2006/relationships/image" Target="../media/image11.png"/><Relationship Id="rId1" Type="http://schemas.openxmlformats.org/officeDocument/2006/relationships/tags" Target="../tags/tag8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4.xml"/><Relationship Id="rId2" Type="http://schemas.openxmlformats.org/officeDocument/2006/relationships/image" Target="../media/image12.png"/><Relationship Id="rId1" Type="http://schemas.openxmlformats.org/officeDocument/2006/relationships/tags" Target="../tags/tag9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8.xml"/><Relationship Id="rId2" Type="http://schemas.openxmlformats.org/officeDocument/2006/relationships/image" Target="../media/image13.png"/><Relationship Id="rId1" Type="http://schemas.openxmlformats.org/officeDocument/2006/relationships/tags" Target="../tags/tag9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2.xml"/><Relationship Id="rId3" Type="http://schemas.openxmlformats.org/officeDocument/2006/relationships/image" Target="../media/image14.png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5.xml"/><Relationship Id="rId3" Type="http://schemas.openxmlformats.org/officeDocument/2006/relationships/image" Target="../media/image15.png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8.xml"/><Relationship Id="rId3" Type="http://schemas.openxmlformats.org/officeDocument/2006/relationships/image" Target="../media/image15.png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1.xml"/><Relationship Id="rId3" Type="http://schemas.openxmlformats.org/officeDocument/2006/relationships/image" Target="../media/image16.png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4.xml"/><Relationship Id="rId3" Type="http://schemas.openxmlformats.org/officeDocument/2006/relationships/image" Target="../media/image16.png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7.xml"/><Relationship Id="rId3" Type="http://schemas.openxmlformats.org/officeDocument/2006/relationships/image" Target="../media/image17.png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9.xml"/><Relationship Id="rId2" Type="http://schemas.openxmlformats.org/officeDocument/2006/relationships/image" Target="../media/image18.png"/><Relationship Id="rId1" Type="http://schemas.openxmlformats.org/officeDocument/2006/relationships/tags" Target="../tags/tag118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4.xml"/><Relationship Id="rId5" Type="http://schemas.openxmlformats.org/officeDocument/2006/relationships/image" Target="../media/image19.png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9.xml"/><Relationship Id="rId5" Type="http://schemas.openxmlformats.org/officeDocument/2006/relationships/image" Target="../media/image20.png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4.xml"/><Relationship Id="rId5" Type="http://schemas.openxmlformats.org/officeDocument/2006/relationships/image" Target="../media/image21.png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9.xml"/><Relationship Id="rId5" Type="http://schemas.openxmlformats.org/officeDocument/2006/relationships/image" Target="../media/image22.png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45.xml"/><Relationship Id="rId7" Type="http://schemas.openxmlformats.org/officeDocument/2006/relationships/image" Target="../media/image23.png"/><Relationship Id="rId6" Type="http://schemas.openxmlformats.org/officeDocument/2006/relationships/tags" Target="../tags/tag144.xml"/><Relationship Id="rId5" Type="http://schemas.openxmlformats.org/officeDocument/2006/relationships/image" Target="../media/image22.png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7.xml"/><Relationship Id="rId2" Type="http://schemas.openxmlformats.org/officeDocument/2006/relationships/image" Target="../media/image24.png"/><Relationship Id="rId1" Type="http://schemas.openxmlformats.org/officeDocument/2006/relationships/tags" Target="../tags/tag146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9.xml"/><Relationship Id="rId2" Type="http://schemas.openxmlformats.org/officeDocument/2006/relationships/image" Target="../media/image25.png"/><Relationship Id="rId1" Type="http://schemas.openxmlformats.org/officeDocument/2006/relationships/tags" Target="../tags/tag148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1.xml"/><Relationship Id="rId2" Type="http://schemas.openxmlformats.org/officeDocument/2006/relationships/image" Target="../media/image26.png"/><Relationship Id="rId1" Type="http://schemas.openxmlformats.org/officeDocument/2006/relationships/tags" Target="../tags/tag1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56.xml"/><Relationship Id="rId5" Type="http://schemas.openxmlformats.org/officeDocument/2006/relationships/image" Target="../media/image27.png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61.xml"/><Relationship Id="rId5" Type="http://schemas.openxmlformats.org/officeDocument/2006/relationships/image" Target="../media/image28.png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67.xml"/><Relationship Id="rId7" Type="http://schemas.openxmlformats.org/officeDocument/2006/relationships/image" Target="../media/image30.png"/><Relationship Id="rId6" Type="http://schemas.openxmlformats.org/officeDocument/2006/relationships/tags" Target="../tags/tag166.xml"/><Relationship Id="rId5" Type="http://schemas.openxmlformats.org/officeDocument/2006/relationships/image" Target="../media/image29.png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72.xml"/><Relationship Id="rId5" Type="http://schemas.openxmlformats.org/officeDocument/2006/relationships/image" Target="../media/image31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4.xml"/><Relationship Id="rId2" Type="http://schemas.openxmlformats.org/officeDocument/2006/relationships/image" Target="../media/image32.png"/><Relationship Id="rId1" Type="http://schemas.openxmlformats.org/officeDocument/2006/relationships/tags" Target="../tags/tag17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6.xml"/><Relationship Id="rId1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7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9.xml"/><Relationship Id="rId2" Type="http://schemas.openxmlformats.org/officeDocument/2006/relationships/image" Target="../media/image34.png"/><Relationship Id="rId1" Type="http://schemas.openxmlformats.org/officeDocument/2006/relationships/tags" Target="../tags/tag17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2.xml"/><Relationship Id="rId2" Type="http://schemas.openxmlformats.org/officeDocument/2006/relationships/image" Target="../media/image35.png"/><Relationship Id="rId1" Type="http://schemas.openxmlformats.org/officeDocument/2006/relationships/tags" Target="../tags/tag18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4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6.xml"/><Relationship Id="rId2" Type="http://schemas.openxmlformats.org/officeDocument/2006/relationships/image" Target="../media/image36.png"/><Relationship Id="rId1" Type="http://schemas.openxmlformats.org/officeDocument/2006/relationships/tags" Target="../tags/tag18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1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3.xml"/><Relationship Id="rId2" Type="http://schemas.openxmlformats.org/officeDocument/2006/relationships/image" Target="../media/image37.png"/><Relationship Id="rId1" Type="http://schemas.openxmlformats.org/officeDocument/2006/relationships/tags" Target="../tags/tag19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1.xml"/><Relationship Id="rId2" Type="http://schemas.openxmlformats.org/officeDocument/2006/relationships/image" Target="../media/image3.png"/><Relationship Id="rId1" Type="http://schemas.openxmlformats.org/officeDocument/2006/relationships/tags" Target="../tags/tag70.xml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6.xml"/><Relationship Id="rId4" Type="http://schemas.openxmlformats.org/officeDocument/2006/relationships/image" Target="../media/image39.png"/><Relationship Id="rId3" Type="http://schemas.openxmlformats.org/officeDocument/2006/relationships/tags" Target="../tags/tag195.xml"/><Relationship Id="rId2" Type="http://schemas.openxmlformats.org/officeDocument/2006/relationships/image" Target="../media/image38.png"/><Relationship Id="rId1" Type="http://schemas.openxmlformats.org/officeDocument/2006/relationships/tags" Target="../tags/tag19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8.xml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1.xml"/><Relationship Id="rId4" Type="http://schemas.openxmlformats.org/officeDocument/2006/relationships/image" Target="../media/image41.png"/><Relationship Id="rId3" Type="http://schemas.openxmlformats.org/officeDocument/2006/relationships/tags" Target="../tags/tag200.xml"/><Relationship Id="rId2" Type="http://schemas.openxmlformats.org/officeDocument/2006/relationships/image" Target="../media/image40.png"/><Relationship Id="rId1" Type="http://schemas.openxmlformats.org/officeDocument/2006/relationships/tags" Target="../tags/tag19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2.xml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image" Target="../media/image42.png"/><Relationship Id="rId1" Type="http://schemas.openxmlformats.org/officeDocument/2006/relationships/tags" Target="../tags/tag203.xml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image" Target="../media/image43.png"/><Relationship Id="rId1" Type="http://schemas.openxmlformats.org/officeDocument/2006/relationships/tags" Target="../tags/tag206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10.xml"/><Relationship Id="rId2" Type="http://schemas.openxmlformats.org/officeDocument/2006/relationships/image" Target="../media/image44.png"/><Relationship Id="rId1" Type="http://schemas.openxmlformats.org/officeDocument/2006/relationships/tags" Target="../tags/tag20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1.xml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image" Target="../media/image45.png"/><Relationship Id="rId1" Type="http://schemas.openxmlformats.org/officeDocument/2006/relationships/tags" Target="../tags/tag21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4.png"/><Relationship Id="rId1" Type="http://schemas.openxmlformats.org/officeDocument/2006/relationships/tags" Target="../tags/tag72.xml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image" Target="../media/image46.png"/><Relationship Id="rId1" Type="http://schemas.openxmlformats.org/officeDocument/2006/relationships/tags" Target="../tags/tag2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9.xml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1.xml"/><Relationship Id="rId2" Type="http://schemas.openxmlformats.org/officeDocument/2006/relationships/image" Target="../media/image47.png"/><Relationship Id="rId1" Type="http://schemas.openxmlformats.org/officeDocument/2006/relationships/tags" Target="../tags/tag220.xml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3.xml"/><Relationship Id="rId2" Type="http://schemas.openxmlformats.org/officeDocument/2006/relationships/image" Target="../media/image48.png"/><Relationship Id="rId1" Type="http://schemas.openxmlformats.org/officeDocument/2006/relationships/tags" Target="../tags/tag222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5.xml"/><Relationship Id="rId2" Type="http://schemas.openxmlformats.org/officeDocument/2006/relationships/image" Target="../media/image49.png"/><Relationship Id="rId1" Type="http://schemas.openxmlformats.org/officeDocument/2006/relationships/tags" Target="../tags/tag22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9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2" Type="http://schemas.openxmlformats.org/officeDocument/2006/relationships/image" Target="../media/image5.png"/><Relationship Id="rId1" Type="http://schemas.openxmlformats.org/officeDocument/2006/relationships/tags" Target="../tags/tag7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1.xml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33.xml"/><Relationship Id="rId2" Type="http://schemas.openxmlformats.org/officeDocument/2006/relationships/image" Target="../media/image50.png"/><Relationship Id="rId1" Type="http://schemas.openxmlformats.org/officeDocument/2006/relationships/tags" Target="../tags/tag23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37.xml"/><Relationship Id="rId6" Type="http://schemas.openxmlformats.org/officeDocument/2006/relationships/image" Target="../media/image53.png"/><Relationship Id="rId5" Type="http://schemas.openxmlformats.org/officeDocument/2006/relationships/tags" Target="../tags/tag236.xml"/><Relationship Id="rId4" Type="http://schemas.openxmlformats.org/officeDocument/2006/relationships/image" Target="../media/image52.png"/><Relationship Id="rId3" Type="http://schemas.openxmlformats.org/officeDocument/2006/relationships/tags" Target="../tags/tag235.xml"/><Relationship Id="rId2" Type="http://schemas.openxmlformats.org/officeDocument/2006/relationships/image" Target="../media/image51.png"/><Relationship Id="rId1" Type="http://schemas.openxmlformats.org/officeDocument/2006/relationships/tags" Target="../tags/tag23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8.xml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tags" Target="../tags/tag23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7.xml"/><Relationship Id="rId2" Type="http://schemas.openxmlformats.org/officeDocument/2006/relationships/image" Target="../media/image6.png"/><Relationship Id="rId1" Type="http://schemas.openxmlformats.org/officeDocument/2006/relationships/tags" Target="../tags/tag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>
            <a:normAutofit/>
          </a:bodyPr>
          <a:p>
            <a:pPr>
              <a:lnSpc>
                <a:spcPct val="130000"/>
              </a:lnSpc>
            </a:pPr>
            <a:r>
              <a:rPr lang="zh-CN" altLang="zh-CN" sz="4400"/>
              <a:t>Object Oriented Programming</a:t>
            </a:r>
            <a:r>
              <a:rPr lang="en-US" altLang="zh-CN" sz="4400"/>
              <a:t>—C++</a:t>
            </a:r>
            <a:br>
              <a:rPr lang="zh-CN" altLang="zh-CN" sz="4800"/>
            </a:br>
            <a:r>
              <a:rPr lang="en-US" altLang="zh-CN" sz="4800">
                <a:sym typeface="+mn-ea"/>
              </a:rPr>
              <a:t>Lecture4  </a:t>
            </a:r>
            <a:r>
              <a:rPr altLang="zh-CN" sz="4800">
                <a:sym typeface="+mn-ea"/>
              </a:rPr>
              <a:t>Streams</a:t>
            </a:r>
            <a:r>
              <a:rPr lang="en-US" sz="4800">
                <a:sym typeface="+mn-ea"/>
              </a:rPr>
              <a:t> &amp;</a:t>
            </a:r>
            <a:r>
              <a:rPr lang="en-US" sz="4800">
                <a:sym typeface="+mn-ea"/>
              </a:rPr>
              <a:t> Containers</a:t>
            </a:r>
            <a:endParaRPr lang="en-US" sz="480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66645" y="4375785"/>
            <a:ext cx="7578090" cy="2009775"/>
          </a:xfrm>
        </p:spPr>
        <p:txBody>
          <a:bodyPr>
            <a:normAutofit lnSpcReduction="10000"/>
          </a:bodyPr>
          <a:p>
            <a:r>
              <a:rPr lang="en-US" altLang="zh-CN"/>
              <a:t>Qijun Zhao</a:t>
            </a:r>
            <a:endParaRPr lang="en-US" altLang="zh-CN"/>
          </a:p>
          <a:p>
            <a:r>
              <a:rPr lang="en-US" altLang="zh-CN"/>
              <a:t>College of Computer Science</a:t>
            </a:r>
            <a:endParaRPr lang="en-US" altLang="zh-CN"/>
          </a:p>
          <a:p>
            <a:r>
              <a:rPr lang="en-US" altLang="zh-CN"/>
              <a:t>Sichuan University</a:t>
            </a:r>
            <a:endParaRPr lang="en-US" altLang="zh-CN"/>
          </a:p>
          <a:p>
            <a:r>
              <a:rPr lang="en-US" altLang="zh-CN"/>
              <a:t>Spring 2023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A stream you’ve used: cout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6770" y="1666875"/>
            <a:ext cx="10026015" cy="40017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 stream you’ve used: cout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50595" y="1856740"/>
            <a:ext cx="9904730" cy="39598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 stream you’ve used: cout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32535" y="994410"/>
            <a:ext cx="9438005" cy="38309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620770" y="5114290"/>
            <a:ext cx="7850505" cy="862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FFFF00"/>
                </a:solidFill>
              </a:rPr>
              <a:t>We’ll talk about how to write the &lt;&lt; operator for custom types during lecture on Operators!</a:t>
            </a:r>
            <a:endParaRPr lang="en-US" altLang="zh-CN" sz="2400">
              <a:solidFill>
                <a:srgbClr val="FFFF00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zh-CN" altLang="en-US" sz="4400" b="1">
                <a:solidFill>
                  <a:srgbClr val="A8302C"/>
                </a:solidFill>
              </a:rPr>
              <a:t>std::cout</a:t>
            </a:r>
            <a:r>
              <a:rPr lang="zh-CN" altLang="en-US" sz="4400"/>
              <a:t> is an </a:t>
            </a:r>
            <a:r>
              <a:rPr lang="zh-CN" altLang="en-US" sz="4400" i="1"/>
              <a:t>output</a:t>
            </a:r>
            <a:endParaRPr lang="zh-CN" altLang="en-US" sz="4400" i="1"/>
          </a:p>
          <a:p>
            <a:pPr marL="0" indent="0" algn="ctr">
              <a:buNone/>
            </a:pPr>
            <a:r>
              <a:rPr lang="zh-CN" altLang="en-US" sz="4400" i="1"/>
              <a:t>stream</a:t>
            </a:r>
            <a:r>
              <a:rPr lang="zh-CN" altLang="en-US" sz="4400"/>
              <a:t>. It has type</a:t>
            </a:r>
            <a:endParaRPr lang="zh-CN" altLang="en-US" sz="4400"/>
          </a:p>
          <a:p>
            <a:pPr marL="0" indent="0" algn="ctr">
              <a:buNone/>
            </a:pPr>
            <a:r>
              <a:rPr lang="zh-CN" altLang="en-US" sz="4400" b="1">
                <a:solidFill>
                  <a:srgbClr val="A8302C"/>
                </a:solidFill>
              </a:rPr>
              <a:t>std::ostream</a:t>
            </a:r>
            <a:endParaRPr lang="zh-CN" altLang="en-US" sz="4400" b="1">
              <a:solidFill>
                <a:srgbClr val="A8302C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Two ways to classify streams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65125" y="993140"/>
            <a:ext cx="3025140" cy="497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200" b="1">
                <a:highlight>
                  <a:srgbClr val="00FFFF"/>
                </a:highlight>
              </a:rPr>
              <a:t>By Direction:</a:t>
            </a:r>
            <a:endParaRPr lang="zh-CN" altLang="en-US" sz="3200" b="1">
              <a:highlight>
                <a:srgbClr val="00FFFF"/>
              </a:highligh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89065" y="992505"/>
            <a:ext cx="4471670" cy="497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>
                <a:highlight>
                  <a:srgbClr val="00FF00"/>
                </a:highlight>
              </a:rPr>
              <a:t>By Source or Destination: </a:t>
            </a:r>
            <a:endParaRPr lang="zh-CN" altLang="en-US" sz="2800" b="1">
              <a:highlight>
                <a:srgbClr val="00FF00"/>
              </a:highligh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1816100"/>
            <a:ext cx="6060440" cy="4399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2800"/>
              <a:t>● </a:t>
            </a:r>
            <a:r>
              <a:rPr lang="zh-CN" altLang="en-US" sz="2800" b="1"/>
              <a:t>Input streams: </a:t>
            </a:r>
            <a:r>
              <a:rPr lang="zh-CN" altLang="en-US" sz="2800"/>
              <a:t>Used for</a:t>
            </a:r>
            <a:endParaRPr lang="zh-CN" altLang="en-US" sz="2800"/>
          </a:p>
          <a:p>
            <a:pPr indent="457200"/>
            <a:r>
              <a:rPr lang="zh-CN" altLang="en-US" sz="2800">
                <a:solidFill>
                  <a:srgbClr val="0070C0"/>
                </a:solidFill>
              </a:rPr>
              <a:t>reading</a:t>
            </a:r>
            <a:r>
              <a:rPr lang="zh-CN" altLang="en-US" sz="2800"/>
              <a:t> data (ex. </a:t>
            </a:r>
            <a:r>
              <a:rPr lang="en-US" altLang="zh-CN" sz="2800"/>
              <a:t>‘</a:t>
            </a:r>
            <a:r>
              <a:rPr lang="zh-CN" altLang="en-US" sz="2800"/>
              <a:t>std::istream</a:t>
            </a:r>
            <a:r>
              <a:rPr lang="en-US" altLang="zh-CN" sz="2800"/>
              <a:t>’</a:t>
            </a:r>
            <a:r>
              <a:rPr lang="zh-CN" altLang="en-US" sz="2800"/>
              <a:t>,</a:t>
            </a:r>
            <a:endParaRPr lang="zh-CN" altLang="en-US" sz="2800"/>
          </a:p>
          <a:p>
            <a:r>
              <a:rPr lang="en-US" altLang="zh-CN" sz="2800"/>
              <a:t>‘</a:t>
            </a:r>
            <a:r>
              <a:rPr lang="zh-CN" altLang="en-US" sz="2800"/>
              <a:t>std::cin</a:t>
            </a:r>
            <a:r>
              <a:rPr lang="en-US" altLang="zh-CN" sz="2800"/>
              <a:t>’</a:t>
            </a:r>
            <a:r>
              <a:rPr lang="zh-CN" altLang="en-US" sz="2800"/>
              <a:t>)</a:t>
            </a:r>
            <a:endParaRPr lang="zh-CN" altLang="en-US" sz="2800"/>
          </a:p>
          <a:p>
            <a:r>
              <a:rPr lang="zh-CN" altLang="en-US" sz="2800"/>
              <a:t>● </a:t>
            </a:r>
            <a:r>
              <a:rPr lang="zh-CN" altLang="en-US" sz="2800" b="1"/>
              <a:t>Output streams:</a:t>
            </a:r>
            <a:r>
              <a:rPr lang="zh-CN" altLang="en-US" sz="2800"/>
              <a:t> Used for</a:t>
            </a:r>
            <a:endParaRPr lang="zh-CN" altLang="en-US" sz="2800"/>
          </a:p>
          <a:p>
            <a:pPr indent="457200"/>
            <a:r>
              <a:rPr lang="zh-CN" altLang="en-US" sz="2800">
                <a:solidFill>
                  <a:srgbClr val="0070C0"/>
                </a:solidFill>
              </a:rPr>
              <a:t>writing</a:t>
            </a:r>
            <a:r>
              <a:rPr lang="zh-CN" altLang="en-US" sz="2800"/>
              <a:t> data (ex. </a:t>
            </a:r>
            <a:r>
              <a:rPr lang="en-US" altLang="zh-CN" sz="2800"/>
              <a:t>‘</a:t>
            </a:r>
            <a:r>
              <a:rPr lang="zh-CN" altLang="en-US" sz="2800"/>
              <a:t>std::ostream</a:t>
            </a:r>
            <a:r>
              <a:rPr lang="en-US" altLang="zh-CN" sz="2800"/>
              <a:t>’</a:t>
            </a:r>
            <a:r>
              <a:rPr lang="zh-CN" altLang="en-US" sz="2800"/>
              <a:t>,</a:t>
            </a:r>
            <a:r>
              <a:rPr lang="en-US" altLang="zh-CN" sz="2800"/>
              <a:t> ‘</a:t>
            </a:r>
            <a:r>
              <a:rPr lang="zh-CN" altLang="en-US" sz="2800"/>
              <a:t>std::cout</a:t>
            </a:r>
            <a:r>
              <a:rPr lang="en-US" altLang="zh-CN" sz="2800"/>
              <a:t>’</a:t>
            </a:r>
            <a:r>
              <a:rPr lang="zh-CN" altLang="en-US" sz="2800"/>
              <a:t>)</a:t>
            </a:r>
            <a:endParaRPr lang="zh-CN" altLang="en-US" sz="2800"/>
          </a:p>
          <a:p>
            <a:r>
              <a:rPr lang="zh-CN" altLang="en-US" sz="2800"/>
              <a:t>● </a:t>
            </a:r>
            <a:r>
              <a:rPr lang="zh-CN" altLang="en-US" sz="2800" b="1"/>
              <a:t>Input/Output streams:</a:t>
            </a:r>
            <a:r>
              <a:rPr lang="zh-CN" altLang="en-US" sz="2800"/>
              <a:t> Used</a:t>
            </a:r>
            <a:endParaRPr lang="zh-CN" altLang="en-US" sz="2800"/>
          </a:p>
          <a:p>
            <a:pPr indent="457200"/>
            <a:r>
              <a:rPr lang="zh-CN" altLang="en-US" sz="2800"/>
              <a:t>for both </a:t>
            </a:r>
            <a:r>
              <a:rPr lang="zh-CN" altLang="en-US" sz="2800">
                <a:solidFill>
                  <a:srgbClr val="0070C0"/>
                </a:solidFill>
              </a:rPr>
              <a:t>reading and writing</a:t>
            </a:r>
            <a:r>
              <a:rPr lang="en-US" altLang="zh-CN" sz="2800">
                <a:solidFill>
                  <a:srgbClr val="0070C0"/>
                </a:solidFill>
              </a:rPr>
              <a:t> </a:t>
            </a:r>
            <a:r>
              <a:rPr lang="zh-CN" altLang="en-US" sz="2800"/>
              <a:t>data (ex. </a:t>
            </a:r>
            <a:r>
              <a:rPr lang="en-US" altLang="zh-CN" sz="2800"/>
              <a:t>‘</a:t>
            </a:r>
            <a:r>
              <a:rPr lang="zh-CN" altLang="en-US" sz="2800"/>
              <a:t>std::iostream</a:t>
            </a:r>
            <a:r>
              <a:rPr lang="en-US" altLang="zh-CN" sz="2800"/>
              <a:t>’</a:t>
            </a:r>
            <a:r>
              <a:rPr lang="zh-CN" altLang="en-US" sz="2800"/>
              <a:t>,</a:t>
            </a:r>
            <a:r>
              <a:rPr lang="en-US" altLang="zh-CN" sz="2800"/>
              <a:t> </a:t>
            </a:r>
            <a:endParaRPr lang="zh-CN" altLang="en-US" sz="2800"/>
          </a:p>
          <a:p>
            <a:r>
              <a:rPr lang="en-US" altLang="zh-CN" sz="2800"/>
              <a:t>‘</a:t>
            </a:r>
            <a:r>
              <a:rPr lang="zh-CN" altLang="en-US" sz="2800"/>
              <a:t>std::stringstream</a:t>
            </a:r>
            <a:r>
              <a:rPr lang="en-US" altLang="zh-CN" sz="2800"/>
              <a:t>’</a:t>
            </a:r>
            <a:r>
              <a:rPr lang="zh-CN" altLang="en-US" sz="2800"/>
              <a:t>)</a:t>
            </a:r>
            <a:endParaRPr lang="zh-CN" altLang="en-US" sz="2800"/>
          </a:p>
        </p:txBody>
      </p:sp>
      <p:sp>
        <p:nvSpPr>
          <p:cNvPr id="10" name="文本框 9"/>
          <p:cNvSpPr txBox="1"/>
          <p:nvPr/>
        </p:nvSpPr>
        <p:spPr>
          <a:xfrm>
            <a:off x="6060440" y="1816100"/>
            <a:ext cx="6131560" cy="4399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2800"/>
              <a:t>● </a:t>
            </a:r>
            <a:r>
              <a:rPr lang="zh-CN" altLang="en-US" sz="2800" b="1"/>
              <a:t>Console streams: </a:t>
            </a:r>
            <a:r>
              <a:rPr lang="zh-CN" altLang="en-US" sz="2800"/>
              <a:t>Read/write to</a:t>
            </a:r>
            <a:endParaRPr lang="zh-CN" altLang="en-US" sz="2800"/>
          </a:p>
          <a:p>
            <a:pPr indent="457200"/>
            <a:r>
              <a:rPr lang="zh-CN" altLang="en-US" sz="2800">
                <a:solidFill>
                  <a:srgbClr val="00B050"/>
                </a:solidFill>
              </a:rPr>
              <a:t>console </a:t>
            </a:r>
            <a:r>
              <a:rPr lang="zh-CN" altLang="en-US" sz="2800"/>
              <a:t>(ex. </a:t>
            </a:r>
            <a:r>
              <a:rPr lang="en-US" altLang="zh-CN" sz="2800"/>
              <a:t>‘</a:t>
            </a:r>
            <a:r>
              <a:rPr lang="zh-CN" altLang="en-US" sz="2800"/>
              <a:t>std::cout</a:t>
            </a:r>
            <a:r>
              <a:rPr lang="en-US" altLang="zh-CN" sz="2800"/>
              <a:t>’</a:t>
            </a:r>
            <a:r>
              <a:rPr lang="zh-CN" altLang="en-US" sz="2800"/>
              <a:t>,</a:t>
            </a:r>
            <a:r>
              <a:rPr lang="en-US" altLang="zh-CN" sz="2800"/>
              <a:t> ‘</a:t>
            </a:r>
            <a:r>
              <a:rPr lang="zh-CN" altLang="en-US" sz="2800"/>
              <a:t>std::cin</a:t>
            </a:r>
            <a:r>
              <a:rPr lang="en-US" altLang="zh-CN" sz="2800"/>
              <a:t>’</a:t>
            </a:r>
            <a:r>
              <a:rPr lang="zh-CN" altLang="en-US" sz="2800"/>
              <a:t>)</a:t>
            </a:r>
            <a:endParaRPr lang="zh-CN" altLang="en-US" sz="2800"/>
          </a:p>
          <a:p>
            <a:r>
              <a:rPr lang="zh-CN" altLang="en-US" sz="2800"/>
              <a:t>●</a:t>
            </a:r>
            <a:r>
              <a:rPr lang="zh-CN" altLang="en-US" sz="2800" b="1"/>
              <a:t> File streams: </a:t>
            </a:r>
            <a:r>
              <a:rPr lang="zh-CN" altLang="en-US" sz="2800"/>
              <a:t>Read/write to</a:t>
            </a:r>
            <a:r>
              <a:rPr lang="zh-CN" altLang="en-US" sz="2800">
                <a:solidFill>
                  <a:srgbClr val="00B050"/>
                </a:solidFill>
              </a:rPr>
              <a:t> files</a:t>
            </a:r>
            <a:endParaRPr lang="zh-CN" altLang="en-US" sz="2800">
              <a:solidFill>
                <a:srgbClr val="00B050"/>
              </a:solidFill>
            </a:endParaRPr>
          </a:p>
          <a:p>
            <a:r>
              <a:rPr lang="zh-CN" altLang="en-US" sz="2800"/>
              <a:t>(ex. </a:t>
            </a:r>
            <a:r>
              <a:rPr lang="en-US" altLang="zh-CN" sz="2800"/>
              <a:t>‘</a:t>
            </a:r>
            <a:r>
              <a:rPr lang="zh-CN" altLang="en-US" sz="2800"/>
              <a:t>std::fstream</a:t>
            </a:r>
            <a:r>
              <a:rPr lang="en-US" altLang="zh-CN" sz="2800"/>
              <a:t>’</a:t>
            </a:r>
            <a:r>
              <a:rPr lang="zh-CN" altLang="en-US" sz="2800"/>
              <a:t>, </a:t>
            </a:r>
            <a:r>
              <a:rPr lang="en-US" altLang="zh-CN" sz="2800"/>
              <a:t>‘</a:t>
            </a:r>
            <a:r>
              <a:rPr lang="zh-CN" altLang="en-US" sz="2800"/>
              <a:t>std::ifstream</a:t>
            </a:r>
            <a:r>
              <a:rPr lang="en-US" altLang="zh-CN" sz="2800"/>
              <a:t>’</a:t>
            </a:r>
            <a:r>
              <a:rPr lang="zh-CN" altLang="en-US" sz="2800"/>
              <a:t>,</a:t>
            </a:r>
            <a:endParaRPr lang="zh-CN" altLang="en-US" sz="2800"/>
          </a:p>
          <a:p>
            <a:r>
              <a:rPr lang="en-US" altLang="zh-CN" sz="2800"/>
              <a:t>‘</a:t>
            </a:r>
            <a:r>
              <a:rPr lang="zh-CN" altLang="en-US" sz="2800"/>
              <a:t>std::ofstream</a:t>
            </a:r>
            <a:r>
              <a:rPr lang="en-US" altLang="zh-CN" sz="2800"/>
              <a:t>’</a:t>
            </a:r>
            <a:r>
              <a:rPr lang="zh-CN" altLang="en-US" sz="2800"/>
              <a:t>)</a:t>
            </a:r>
            <a:endParaRPr lang="zh-CN" altLang="en-US" sz="2800"/>
          </a:p>
          <a:p>
            <a:r>
              <a:rPr lang="zh-CN" altLang="en-US" sz="2800"/>
              <a:t>● </a:t>
            </a:r>
            <a:r>
              <a:rPr lang="zh-CN" altLang="en-US" sz="2800" b="1"/>
              <a:t>String streams: </a:t>
            </a:r>
            <a:r>
              <a:rPr lang="zh-CN" altLang="en-US" sz="2800"/>
              <a:t>Read/write to</a:t>
            </a:r>
            <a:endParaRPr lang="zh-CN" altLang="en-US" sz="2800"/>
          </a:p>
          <a:p>
            <a:r>
              <a:rPr lang="zh-CN" altLang="en-US" sz="2800">
                <a:solidFill>
                  <a:srgbClr val="00B050"/>
                </a:solidFill>
              </a:rPr>
              <a:t>strings </a:t>
            </a:r>
            <a:r>
              <a:rPr lang="zh-CN" altLang="en-US" sz="2800"/>
              <a:t>(ex. </a:t>
            </a:r>
            <a:r>
              <a:rPr lang="en-US" altLang="zh-CN" sz="2800"/>
              <a:t>‘</a:t>
            </a:r>
            <a:r>
              <a:rPr lang="zh-CN" altLang="en-US" sz="2800"/>
              <a:t>std::stringstream</a:t>
            </a:r>
            <a:r>
              <a:rPr lang="en-US" altLang="zh-CN" sz="2800"/>
              <a:t>’</a:t>
            </a:r>
            <a:r>
              <a:rPr lang="zh-CN" altLang="en-US" sz="2800"/>
              <a:t>,</a:t>
            </a:r>
            <a:endParaRPr lang="zh-CN" altLang="en-US" sz="2800"/>
          </a:p>
          <a:p>
            <a:r>
              <a:rPr lang="en-US" altLang="zh-CN" sz="2800"/>
              <a:t>‘</a:t>
            </a:r>
            <a:r>
              <a:rPr lang="zh-CN" altLang="en-US" sz="2800"/>
              <a:t>std::istringstream</a:t>
            </a:r>
            <a:r>
              <a:rPr lang="en-US" altLang="zh-CN" sz="2800"/>
              <a:t>’</a:t>
            </a:r>
            <a:r>
              <a:rPr lang="zh-CN" altLang="en-US" sz="2800"/>
              <a:t>,</a:t>
            </a:r>
            <a:endParaRPr lang="zh-CN" altLang="en-US" sz="2800"/>
          </a:p>
          <a:p>
            <a:r>
              <a:rPr lang="en-US" altLang="zh-CN" sz="2800"/>
              <a:t>‘</a:t>
            </a:r>
            <a:r>
              <a:rPr lang="zh-CN" altLang="en-US" sz="2800"/>
              <a:t>std::ostringstream</a:t>
            </a:r>
            <a:r>
              <a:rPr lang="en-US" altLang="zh-CN" sz="2800"/>
              <a:t>’</a:t>
            </a:r>
            <a:r>
              <a:rPr lang="zh-CN" altLang="en-US" sz="2800"/>
              <a:t>)</a:t>
            </a:r>
            <a:endParaRPr lang="zh-CN" altLang="en-US" sz="2800"/>
          </a:p>
          <a:p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algn="l">
              <a:buClrTx/>
              <a:buSzTx/>
              <a:buNone/>
            </a:pPr>
            <a:r>
              <a:rPr lang="zh-CN" altLang="en-US" sz="2800"/>
              <a:t>- What are streams?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Output streams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Input streams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String streams!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Streams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916995"/>
            <a:ext cx="10969200" cy="475920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 sz="3200"/>
              <a:t>- Have type </a:t>
            </a:r>
            <a:r>
              <a:rPr lang="zh-CN" altLang="en-US" sz="3200">
                <a:highlight>
                  <a:srgbClr val="00FF00"/>
                </a:highlight>
              </a:rPr>
              <a:t>std::ostream</a:t>
            </a:r>
            <a:endParaRPr lang="zh-CN" altLang="en-US" sz="320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zh-CN" altLang="en-US" sz="3200"/>
              <a:t>- Can only </a:t>
            </a:r>
            <a:r>
              <a:rPr lang="zh-CN" altLang="en-US" sz="3200" b="1" i="1"/>
              <a:t>send</a:t>
            </a:r>
            <a:r>
              <a:rPr lang="zh-CN" altLang="en-US" sz="3200"/>
              <a:t> data to the stream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- Interact with the stream using the </a:t>
            </a:r>
            <a:r>
              <a:rPr lang="zh-CN" altLang="en-US" sz="3200">
                <a:highlight>
                  <a:srgbClr val="00FF00"/>
                </a:highlight>
              </a:rPr>
              <a:t>&lt;&lt; </a:t>
            </a:r>
            <a:r>
              <a:rPr lang="zh-CN" altLang="en-US" sz="3200"/>
              <a:t>operator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- Convert any type into string and </a:t>
            </a:r>
            <a:r>
              <a:rPr lang="zh-CN" altLang="en-US" sz="3200" b="1" i="1"/>
              <a:t>send</a:t>
            </a:r>
            <a:r>
              <a:rPr lang="zh-CN" altLang="en-US" sz="3200"/>
              <a:t> it to the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stream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- </a:t>
            </a:r>
            <a:r>
              <a:rPr lang="zh-CN" altLang="en-US" sz="3200">
                <a:highlight>
                  <a:srgbClr val="00FF00"/>
                </a:highlight>
              </a:rPr>
              <a:t>std::cout</a:t>
            </a:r>
            <a:r>
              <a:rPr lang="zh-CN" altLang="en-US" sz="3200"/>
              <a:t> is the output stream that goes to the console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Output Streams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68780" y="5360035"/>
            <a:ext cx="8077200" cy="1181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92207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2800"/>
              <a:t>- Have type </a:t>
            </a:r>
            <a:r>
              <a:rPr lang="zh-CN" altLang="en-US" sz="2800">
                <a:highlight>
                  <a:srgbClr val="00FF00"/>
                </a:highlight>
              </a:rPr>
              <a:t>std::ofstream</a:t>
            </a:r>
            <a:endParaRPr lang="zh-CN" altLang="en-US" sz="280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zh-CN" altLang="en-US" sz="2800"/>
              <a:t>- Only </a:t>
            </a:r>
            <a:r>
              <a:rPr lang="zh-CN" altLang="en-US" sz="2800" b="1" i="1"/>
              <a:t>send</a:t>
            </a:r>
            <a:r>
              <a:rPr lang="zh-CN" altLang="en-US" sz="2800"/>
              <a:t> data using the </a:t>
            </a:r>
            <a:r>
              <a:rPr lang="zh-CN" altLang="en-US" sz="2800">
                <a:highlight>
                  <a:srgbClr val="00FF00"/>
                </a:highlight>
              </a:rPr>
              <a:t>&lt;&lt;</a:t>
            </a:r>
            <a:r>
              <a:rPr lang="zh-CN" altLang="en-US" sz="2800"/>
              <a:t> operator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Convert data of any type into a string and send it</a:t>
            </a:r>
            <a:r>
              <a:rPr lang="en-US" altLang="zh-CN" sz="2800"/>
              <a:t> </a:t>
            </a:r>
            <a:r>
              <a:rPr lang="zh-CN" altLang="en-US" sz="2800"/>
              <a:t>to the </a:t>
            </a:r>
            <a:r>
              <a:rPr lang="zh-CN" altLang="en-US" sz="2800" b="1"/>
              <a:t>file stream</a:t>
            </a:r>
            <a:endParaRPr lang="zh-CN" altLang="en-US" sz="2800" b="1"/>
          </a:p>
          <a:p>
            <a:pPr marL="0" indent="0">
              <a:buNone/>
            </a:pPr>
            <a:r>
              <a:rPr lang="zh-CN" altLang="en-US" sz="2800"/>
              <a:t>- Must initialize your own </a:t>
            </a:r>
            <a:r>
              <a:rPr lang="zh-CN" altLang="en-US" sz="2800">
                <a:highlight>
                  <a:srgbClr val="00FF00"/>
                </a:highlight>
              </a:rPr>
              <a:t>ofstream</a:t>
            </a:r>
            <a:r>
              <a:rPr lang="zh-CN" altLang="en-US" sz="2800"/>
              <a:t> object linked to your</a:t>
            </a:r>
            <a:r>
              <a:rPr lang="en-US" altLang="zh-CN" sz="2800"/>
              <a:t> </a:t>
            </a:r>
            <a:r>
              <a:rPr lang="zh-CN" altLang="en-US" sz="2800"/>
              <a:t>file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Output File Streams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96415" y="4587240"/>
            <a:ext cx="8229600" cy="14097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200">
                <a:highlight>
                  <a:srgbClr val="00FF00"/>
                </a:highlight>
              </a:rPr>
              <a:t>std::cout</a:t>
            </a:r>
            <a:r>
              <a:rPr lang="zh-CN" altLang="en-US" sz="3200"/>
              <a:t> is a </a:t>
            </a:r>
            <a:r>
              <a:rPr lang="zh-CN" altLang="en-US" sz="3200" i="1"/>
              <a:t>global constant</a:t>
            </a:r>
            <a:r>
              <a:rPr lang="en-US" altLang="zh-CN" sz="3200" i="1"/>
              <a:t> </a:t>
            </a:r>
            <a:r>
              <a:rPr lang="zh-CN" altLang="en-US" sz="3200" i="1"/>
              <a:t>object</a:t>
            </a:r>
            <a:r>
              <a:rPr lang="zh-CN" altLang="en-US" sz="3200"/>
              <a:t> that you get from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>
                <a:highlight>
                  <a:srgbClr val="00FF00"/>
                </a:highlight>
              </a:rPr>
              <a:t>#include &lt;iostream&gt;</a:t>
            </a:r>
            <a:endParaRPr lang="zh-CN" altLang="en-US" sz="3200">
              <a:highlight>
                <a:srgbClr val="00FF00"/>
              </a:highlight>
            </a:endParaRPr>
          </a:p>
          <a:p>
            <a:pPr marL="0" indent="0">
              <a:buNone/>
            </a:pPr>
            <a:endParaRPr lang="zh-CN" altLang="en-US" sz="320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zh-CN" altLang="en-US" sz="3200"/>
              <a:t>To use any other output stream,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you must first initialize it!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algn="l">
              <a:buClrTx/>
              <a:buSzTx/>
              <a:buNone/>
            </a:pPr>
            <a:r>
              <a:rPr lang="zh-CN" altLang="en-US" sz="2800"/>
              <a:t>- What are streams?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Output streams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Input streams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String streams!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Streams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 b="1"/>
              <a:t>- Uniform Initialization</a:t>
            </a:r>
            <a:endParaRPr lang="zh-CN" altLang="en-US" sz="2800" b="1"/>
          </a:p>
          <a:p>
            <a:pPr marL="0" indent="457200">
              <a:buNone/>
            </a:pPr>
            <a:r>
              <a:rPr lang="zh-CN" altLang="en-US" sz="2800"/>
              <a:t>- A “uniform” way to initialize variables of</a:t>
            </a:r>
            <a:r>
              <a:rPr lang="en-US" altLang="zh-CN" sz="2800"/>
              <a:t> </a:t>
            </a:r>
            <a:r>
              <a:rPr lang="zh-CN" altLang="en-US" sz="2800"/>
              <a:t>different types!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 b="1"/>
              <a:t>- References</a:t>
            </a:r>
            <a:endParaRPr lang="zh-CN" altLang="en-US" sz="2800" b="1"/>
          </a:p>
          <a:p>
            <a:pPr marL="0" indent="457200">
              <a:buNone/>
            </a:pPr>
            <a:r>
              <a:rPr lang="zh-CN" altLang="en-US" sz="2800"/>
              <a:t>- Allow us to alias variables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 b="1"/>
              <a:t>- Const</a:t>
            </a:r>
            <a:endParaRPr lang="zh-CN" altLang="en-US" sz="2800" b="1"/>
          </a:p>
          <a:p>
            <a:pPr marL="0" indent="457200">
              <a:buNone/>
            </a:pPr>
            <a:r>
              <a:rPr lang="zh-CN" altLang="en-US" sz="2800"/>
              <a:t>- Allow us to specify that a variable can</a:t>
            </a:r>
            <a:r>
              <a:rPr lang="en-US" altLang="zh-CN" sz="2800"/>
              <a:t>’</a:t>
            </a:r>
            <a:r>
              <a:rPr lang="zh-CN" altLang="en-US" sz="2800"/>
              <a:t>t be</a:t>
            </a:r>
            <a:r>
              <a:rPr lang="en-US" altLang="zh-CN" sz="2800"/>
              <a:t> </a:t>
            </a:r>
            <a:r>
              <a:rPr lang="zh-CN" altLang="en-US" sz="2800"/>
              <a:t>modified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Recap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What does this code do?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8080" y="1487170"/>
            <a:ext cx="10020300" cy="38836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243385"/>
            <a:ext cx="10969200" cy="475920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800"/>
              <a:t>● </a:t>
            </a:r>
            <a:r>
              <a:rPr lang="zh-CN" altLang="en-US" sz="2800">
                <a:highlight>
                  <a:srgbClr val="00FF00"/>
                </a:highlight>
              </a:rPr>
              <a:t>“&gt;&gt;”</a:t>
            </a:r>
            <a:r>
              <a:rPr lang="zh-CN" altLang="en-US" sz="2800"/>
              <a:t> is the </a:t>
            </a:r>
            <a:r>
              <a:rPr lang="zh-CN" altLang="en-US" sz="2800" b="1"/>
              <a:t>stream extraction operator</a:t>
            </a:r>
            <a:r>
              <a:rPr lang="zh-CN" altLang="en-US" sz="2800"/>
              <a:t> or simply</a:t>
            </a:r>
            <a:r>
              <a:rPr lang="en-US" altLang="zh-CN" sz="2800"/>
              <a:t> </a:t>
            </a:r>
            <a:r>
              <a:rPr lang="zh-CN" altLang="en-US" sz="2800"/>
              <a:t>extraction operator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○ Used to </a:t>
            </a:r>
            <a:r>
              <a:rPr lang="zh-CN" altLang="en-US" sz="2800" b="1"/>
              <a:t>extract data from a stream</a:t>
            </a:r>
            <a:r>
              <a:rPr lang="zh-CN" altLang="en-US" sz="2800"/>
              <a:t> and place</a:t>
            </a:r>
            <a:r>
              <a:rPr lang="en-US" altLang="zh-CN" sz="2800"/>
              <a:t> </a:t>
            </a:r>
            <a:r>
              <a:rPr lang="zh-CN" altLang="en-US" sz="2800"/>
              <a:t>it into a variable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</a:t>
            </a:r>
            <a:r>
              <a:rPr lang="zh-CN" altLang="en-US" sz="2800">
                <a:highlight>
                  <a:srgbClr val="00FF00"/>
                </a:highlight>
              </a:rPr>
              <a:t>“&lt;&lt;”</a:t>
            </a:r>
            <a:r>
              <a:rPr lang="zh-CN" altLang="en-US" sz="2800"/>
              <a:t> is the</a:t>
            </a:r>
            <a:r>
              <a:rPr lang="zh-CN" altLang="en-US" sz="2800" b="1"/>
              <a:t> stream insertion operator </a:t>
            </a:r>
            <a:r>
              <a:rPr lang="zh-CN" altLang="en-US" sz="2800"/>
              <a:t>or insertion</a:t>
            </a:r>
            <a:r>
              <a:rPr lang="en-US" altLang="zh-CN" sz="2800"/>
              <a:t> </a:t>
            </a:r>
            <a:r>
              <a:rPr lang="zh-CN" altLang="en-US" sz="2800"/>
              <a:t>operator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○ Used to</a:t>
            </a:r>
            <a:r>
              <a:rPr lang="zh-CN" altLang="en-US" sz="2800" b="1"/>
              <a:t> insert data into a stream</a:t>
            </a:r>
            <a:r>
              <a:rPr lang="zh-CN" altLang="en-US" sz="2800"/>
              <a:t> usually to</a:t>
            </a:r>
            <a:r>
              <a:rPr lang="en-US" altLang="zh-CN" sz="2800"/>
              <a:t> </a:t>
            </a:r>
            <a:r>
              <a:rPr lang="zh-CN" altLang="en-US" sz="2800"/>
              <a:t>output the data to a file, console, or string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 note about nomenclature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zh-CN" altLang="en-US" sz="4800">
                <a:highlight>
                  <a:srgbClr val="00FF00"/>
                </a:highlight>
              </a:rPr>
              <a:t>std::cin</a:t>
            </a:r>
            <a:r>
              <a:rPr lang="zh-CN" altLang="en-US" sz="4800"/>
              <a:t> is an input</a:t>
            </a:r>
            <a:endParaRPr lang="zh-CN" altLang="en-US" sz="4800"/>
          </a:p>
          <a:p>
            <a:pPr marL="0" indent="0" algn="ctr">
              <a:buNone/>
            </a:pPr>
            <a:r>
              <a:rPr lang="zh-CN" altLang="en-US" sz="4800"/>
              <a:t>stream. It has type</a:t>
            </a:r>
            <a:endParaRPr lang="zh-CN" altLang="en-US" sz="4800"/>
          </a:p>
          <a:p>
            <a:pPr marL="0" indent="0" algn="ctr">
              <a:buNone/>
            </a:pPr>
            <a:r>
              <a:rPr lang="zh-CN" altLang="en-US" sz="4800">
                <a:highlight>
                  <a:srgbClr val="00FF00"/>
                </a:highlight>
              </a:rPr>
              <a:t>std::istream</a:t>
            </a:r>
            <a:endParaRPr lang="zh-CN" altLang="en-US" sz="4800">
              <a:highlight>
                <a:srgbClr val="00FF00"/>
              </a:highlight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04907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2800"/>
              <a:t>- Have type </a:t>
            </a:r>
            <a:r>
              <a:rPr lang="zh-CN" altLang="en-US" sz="2800">
                <a:highlight>
                  <a:srgbClr val="00FF00"/>
                </a:highlight>
              </a:rPr>
              <a:t>std::istream</a:t>
            </a:r>
            <a:endParaRPr lang="zh-CN" altLang="en-US" sz="280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zh-CN" altLang="en-US" sz="2800"/>
              <a:t>- Can only </a:t>
            </a:r>
            <a:r>
              <a:rPr lang="zh-CN" altLang="en-US" sz="2800" b="1" i="1"/>
              <a:t>receive</a:t>
            </a:r>
            <a:r>
              <a:rPr lang="zh-CN" altLang="en-US" sz="2800"/>
              <a:t> strings using the &gt;&gt; operator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</a:t>
            </a:r>
            <a:r>
              <a:rPr lang="zh-CN" altLang="en-US" sz="2800" b="1" i="1"/>
              <a:t>Receive</a:t>
            </a:r>
            <a:r>
              <a:rPr lang="zh-CN" altLang="en-US" sz="2800"/>
              <a:t> a string from the stream and convert it to</a:t>
            </a:r>
            <a:r>
              <a:rPr lang="en-US" altLang="zh-CN" sz="2800"/>
              <a:t> </a:t>
            </a:r>
            <a:r>
              <a:rPr lang="zh-CN" altLang="en-US" sz="2800"/>
              <a:t>data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</a:t>
            </a:r>
            <a:r>
              <a:rPr lang="zh-CN" altLang="en-US" sz="2800">
                <a:highlight>
                  <a:srgbClr val="00FF00"/>
                </a:highlight>
              </a:rPr>
              <a:t>std::cin</a:t>
            </a:r>
            <a:r>
              <a:rPr lang="zh-CN" altLang="en-US" sz="2800"/>
              <a:t> is the input stream that gets input from the</a:t>
            </a:r>
            <a:r>
              <a:rPr lang="en-US" altLang="zh-CN" sz="2800"/>
              <a:t> </a:t>
            </a:r>
            <a:r>
              <a:rPr lang="zh-CN" altLang="en-US" sz="2800"/>
              <a:t>console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Input Streams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126" b="39053"/>
          <a:stretch>
            <a:fillRect/>
          </a:stretch>
        </p:blipFill>
        <p:spPr>
          <a:xfrm>
            <a:off x="1840230" y="4168775"/>
            <a:ext cx="8533765" cy="9810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86715" y="916940"/>
            <a:ext cx="11523980" cy="529590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000"/>
              <a:t>- First call to </a:t>
            </a:r>
            <a:r>
              <a:rPr lang="zh-CN" altLang="en-US" sz="2000">
                <a:highlight>
                  <a:srgbClr val="00FF00"/>
                </a:highlight>
              </a:rPr>
              <a:t>std::cin &gt;&gt;</a:t>
            </a:r>
            <a:r>
              <a:rPr lang="zh-CN" altLang="en-US" sz="2000"/>
              <a:t> creates a command line</a:t>
            </a:r>
            <a:r>
              <a:rPr lang="en-US" altLang="zh-CN" sz="2000"/>
              <a:t> </a:t>
            </a:r>
            <a:r>
              <a:rPr lang="zh-CN" altLang="en-US" sz="2000"/>
              <a:t>prompt that allows the user to</a:t>
            </a:r>
            <a:r>
              <a:rPr lang="en-US" altLang="zh-CN" sz="2000"/>
              <a:t> </a:t>
            </a:r>
            <a:r>
              <a:rPr lang="zh-CN" altLang="en-US" sz="2000"/>
              <a:t>type until they hit enter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- Each </a:t>
            </a:r>
            <a:r>
              <a:rPr lang="zh-CN" altLang="en-US" sz="2000">
                <a:highlight>
                  <a:srgbClr val="00FF00"/>
                </a:highlight>
              </a:rPr>
              <a:t>&gt;&gt;</a:t>
            </a:r>
            <a:r>
              <a:rPr lang="zh-CN" altLang="en-US" sz="2000"/>
              <a:t> ONLY reads until the next whitespace</a:t>
            </a:r>
            <a:endParaRPr lang="zh-CN" altLang="en-US" sz="2000"/>
          </a:p>
          <a:p>
            <a:pPr marL="0" indent="457200">
              <a:buNone/>
            </a:pPr>
            <a:r>
              <a:rPr lang="zh-CN" altLang="en-US" sz="2000"/>
              <a:t>- Whitespace = tab, space, newline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- Everything after the first whitespace gets saved and</a:t>
            </a:r>
            <a:r>
              <a:rPr lang="en-US" altLang="zh-CN" sz="2000"/>
              <a:t> </a:t>
            </a:r>
            <a:r>
              <a:rPr lang="zh-CN" altLang="en-US" sz="2000"/>
              <a:t>used the next time </a:t>
            </a:r>
            <a:r>
              <a:rPr lang="zh-CN" altLang="en-US" sz="2000">
                <a:highlight>
                  <a:srgbClr val="00FF00"/>
                </a:highlight>
              </a:rPr>
              <a:t>std::cin &gt;&gt; </a:t>
            </a:r>
            <a:r>
              <a:rPr lang="zh-CN" altLang="en-US" sz="2000"/>
              <a:t>is called</a:t>
            </a:r>
            <a:endParaRPr lang="zh-CN" altLang="en-US" sz="2000"/>
          </a:p>
          <a:p>
            <a:pPr marL="0" indent="457200">
              <a:buNone/>
            </a:pPr>
            <a:r>
              <a:rPr lang="zh-CN" altLang="en-US" sz="2000">
                <a:highlight>
                  <a:srgbClr val="00FFFF"/>
                </a:highlight>
              </a:rPr>
              <a:t>- The place its saved is called a buffer!</a:t>
            </a:r>
            <a:endParaRPr lang="zh-CN" altLang="en-US" sz="2000">
              <a:highlight>
                <a:srgbClr val="00FFFF"/>
              </a:highlight>
            </a:endParaRPr>
          </a:p>
          <a:p>
            <a:pPr marL="0" indent="0">
              <a:buNone/>
            </a:pPr>
            <a:r>
              <a:rPr lang="zh-CN" altLang="en-US" sz="2000"/>
              <a:t>- If there is nothing waiting in the buffer, </a:t>
            </a:r>
            <a:r>
              <a:rPr lang="zh-CN" altLang="en-US" sz="2000">
                <a:highlight>
                  <a:srgbClr val="00FF00"/>
                </a:highlight>
              </a:rPr>
              <a:t>std::cin &gt;&gt;</a:t>
            </a:r>
            <a:r>
              <a:rPr lang="en-US" altLang="zh-CN" sz="2000"/>
              <a:t> </a:t>
            </a:r>
            <a:r>
              <a:rPr lang="zh-CN" altLang="en-US" sz="2000"/>
              <a:t>creates a new command line prompt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- Whitespace is eaten; it won</a:t>
            </a:r>
            <a:r>
              <a:rPr lang="en-US" altLang="zh-CN" sz="2000"/>
              <a:t>’</a:t>
            </a:r>
            <a:r>
              <a:rPr lang="zh-CN" altLang="en-US" sz="2000"/>
              <a:t>t show up in output</a:t>
            </a:r>
            <a:endParaRPr lang="zh-CN" altLang="en-US" sz="20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Nitty Gritty Details: std::cin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022715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/>
          <p:nvPr>
            <p:ph idx="1"/>
            <p:custDataLst>
              <p:tags r:id="rId1"/>
            </p:custDataLst>
          </p:nvPr>
        </p:nvGraphicFramePr>
        <p:xfrm>
          <a:off x="571500" y="3048000"/>
          <a:ext cx="10972800" cy="1324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1324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a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b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571500" y="469582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/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56685" y="4702175"/>
            <a:ext cx="4622800" cy="15411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022715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/>
          <p:nvPr>
            <p:ph idx="1"/>
            <p:custDataLst>
              <p:tags r:id="rId1"/>
            </p:custDataLst>
          </p:nvPr>
        </p:nvGraphicFramePr>
        <p:xfrm>
          <a:off x="571500" y="3048000"/>
          <a:ext cx="10972800" cy="1324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1324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a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b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2587625" y="469582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/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56505" y="4755515"/>
            <a:ext cx="4445635" cy="14027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022715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/>
          <p:nvPr>
            <p:ph idx="1"/>
            <p:custDataLst>
              <p:tags r:id="rId1"/>
            </p:custDataLst>
          </p:nvPr>
        </p:nvGraphicFramePr>
        <p:xfrm>
          <a:off x="571500" y="3048000"/>
          <a:ext cx="10972800" cy="1324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1324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a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b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3975100" y="469582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/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69430" y="4780280"/>
            <a:ext cx="4445635" cy="14027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022715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/>
          <p:nvPr>
            <p:ph idx="1"/>
            <p:custDataLst>
              <p:tags r:id="rId1"/>
            </p:custDataLst>
          </p:nvPr>
        </p:nvGraphicFramePr>
        <p:xfrm>
          <a:off x="571500" y="3048000"/>
          <a:ext cx="10972800" cy="1324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1324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a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b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6731635" y="469582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/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16355" y="4846955"/>
            <a:ext cx="3933825" cy="11811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022715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/>
          <p:nvPr>
            <p:ph idx="1"/>
            <p:custDataLst>
              <p:tags r:id="rId1"/>
            </p:custDataLst>
          </p:nvPr>
        </p:nvGraphicFramePr>
        <p:xfrm>
          <a:off x="571500" y="3048000"/>
          <a:ext cx="10972800" cy="1324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1324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a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b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8063865" y="469582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/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16355" y="4846955"/>
            <a:ext cx="3933825" cy="11811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41955" y="2287905"/>
            <a:ext cx="61112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0"/>
              <a:t>Streams</a:t>
            </a:r>
            <a:endParaRPr lang="en-US" altLang="zh-CN" sz="8000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022715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/>
          <p:nvPr>
            <p:ph idx="1"/>
            <p:custDataLst>
              <p:tags r:id="rId1"/>
            </p:custDataLst>
          </p:nvPr>
        </p:nvGraphicFramePr>
        <p:xfrm>
          <a:off x="571500" y="3048000"/>
          <a:ext cx="10972800" cy="1324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1324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a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b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10781665" y="457771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/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07590" y="4821555"/>
            <a:ext cx="3838575" cy="12096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Input Streams: When things go wrong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65250" y="1738630"/>
            <a:ext cx="10146665" cy="39541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10116820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-171450" y="4207510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1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591185" y="2683510"/>
          <a:ext cx="11087100" cy="121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</a:tblGrid>
              <a:tr h="1212850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endParaRPr lang="zh-CN" altLang="en-US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\n</a:t>
                      </a:r>
                      <a:endParaRPr lang="en-US" altLang="zh-CN" sz="4000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79445" y="4207510"/>
            <a:ext cx="6266180" cy="17926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10116820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250690" y="4579620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1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591185" y="3180715"/>
          <a:ext cx="11087100" cy="121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</a:tblGrid>
              <a:tr h="1212850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endParaRPr lang="zh-CN" altLang="en-US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\n</a:t>
                      </a:r>
                      <a:endParaRPr lang="en-US" altLang="zh-CN" sz="4000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108190" y="4954905"/>
            <a:ext cx="3857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10116820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323205" y="4579620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1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591185" y="3180715"/>
          <a:ext cx="11087100" cy="121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</a:tblGrid>
              <a:tr h="1212850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endParaRPr lang="zh-CN" altLang="en-US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\n</a:t>
                      </a:r>
                      <a:endParaRPr lang="en-US" altLang="zh-CN" sz="4000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81375" y="1857375"/>
            <a:ext cx="3838575" cy="10477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10116820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6457315" y="466915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1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591185" y="3180715"/>
          <a:ext cx="11087100" cy="121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</a:tblGrid>
              <a:tr h="1212850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endParaRPr lang="zh-CN" altLang="en-US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\n</a:t>
                      </a:r>
                      <a:endParaRPr lang="en-US" altLang="zh-CN" sz="4000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20110" y="1838325"/>
            <a:ext cx="3819525" cy="10668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10116820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6457315" y="466915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1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591185" y="3180715"/>
          <a:ext cx="11087100" cy="121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</a:tblGrid>
              <a:tr h="1212850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endParaRPr lang="zh-CN" altLang="en-US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\n</a:t>
                      </a:r>
                      <a:endParaRPr lang="en-US" altLang="zh-CN" sz="4000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20110" y="1838325"/>
            <a:ext cx="3819525" cy="1066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789670" y="4944745"/>
            <a:ext cx="2542540" cy="13354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 rot="19620000">
            <a:off x="7965440" y="3117215"/>
            <a:ext cx="2539365" cy="8978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</a:rPr>
              <a:t>FAIL</a:t>
            </a:r>
            <a:endParaRPr lang="en-US" altLang="zh-CN" sz="6000" b="1">
              <a:solidFill>
                <a:srgbClr val="FF0000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Input Streams: When things go wrong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75410" y="2013585"/>
            <a:ext cx="9760585" cy="37922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Input Streams: When things go wrong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10690" y="2197735"/>
            <a:ext cx="8763000" cy="33432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Input Streams: When things go wrong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99845" y="1837690"/>
            <a:ext cx="9715500" cy="35712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What are streams?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Output streams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Input streams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String streams!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Streams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785225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/>
          <p:nvPr>
            <p:ph idx="1"/>
            <p:custDataLst>
              <p:tags r:id="rId1"/>
            </p:custDataLst>
          </p:nvPr>
        </p:nvGraphicFramePr>
        <p:xfrm>
          <a:off x="608330" y="1490345"/>
          <a:ext cx="10969625" cy="1453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25"/>
                <a:gridCol w="2193925"/>
                <a:gridCol w="2193925"/>
                <a:gridCol w="2193925"/>
                <a:gridCol w="2193925"/>
              </a:tblGrid>
              <a:tr h="1453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.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1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7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635" y="3429000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2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09315" y="3983355"/>
            <a:ext cx="3912235" cy="126809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/>
          <p:nvPr>
            <p:ph idx="1"/>
            <p:custDataLst>
              <p:tags r:id="rId1"/>
            </p:custDataLst>
          </p:nvPr>
        </p:nvGraphicFramePr>
        <p:xfrm>
          <a:off x="608400" y="1490400"/>
          <a:ext cx="10969625" cy="1453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25"/>
                <a:gridCol w="2193925"/>
                <a:gridCol w="2193925"/>
                <a:gridCol w="2193925"/>
                <a:gridCol w="2193925"/>
              </a:tblGrid>
              <a:tr h="1453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.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1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7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2017395" y="3262630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2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497705" y="4052570"/>
            <a:ext cx="4010025" cy="12477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451850" cy="705485"/>
          </a:xfrm>
        </p:spPr>
        <p:txBody>
          <a:bodyPr>
            <a:normAutofit fontScale="90000"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08400" y="1490400"/>
          <a:ext cx="10969625" cy="1453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25"/>
                <a:gridCol w="2193925"/>
                <a:gridCol w="2193925"/>
                <a:gridCol w="2193925"/>
                <a:gridCol w="2193925"/>
              </a:tblGrid>
              <a:tr h="1453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.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1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7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2017395" y="3262630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2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内容占位符 9"/>
          <p:cNvPicPr>
            <a:picLocks noChangeAspect="1"/>
          </p:cNvPicPr>
          <p:nvPr>
            <p:ph idx="1"/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24400" y="3431540"/>
            <a:ext cx="6010910" cy="9772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724400" y="4709795"/>
            <a:ext cx="5018405" cy="132842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341995" cy="705485"/>
          </a:xfrm>
        </p:spPr>
        <p:txBody>
          <a:bodyPr>
            <a:normAutofit fontScale="90000"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08400" y="1490400"/>
          <a:ext cx="10969625" cy="1453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25"/>
                <a:gridCol w="2193925"/>
                <a:gridCol w="2193925"/>
                <a:gridCol w="2193925"/>
                <a:gridCol w="2193925"/>
              </a:tblGrid>
              <a:tr h="1453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.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1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7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8616315" y="3262630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2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内容占位符 9"/>
          <p:cNvPicPr>
            <a:picLocks noChangeAspect="1"/>
          </p:cNvPicPr>
          <p:nvPr>
            <p:ph idx="1"/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01875" y="4225290"/>
            <a:ext cx="4695825" cy="12001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std::getline()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10690" y="2064385"/>
            <a:ext cx="8763000" cy="36099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7280" y="972875"/>
            <a:ext cx="10969200" cy="475920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 sz="2800" b="1"/>
              <a:t>- How it works:</a:t>
            </a:r>
            <a:endParaRPr lang="zh-CN" altLang="en-US" sz="2800" b="1"/>
          </a:p>
          <a:p>
            <a:pPr marL="0" indent="0">
              <a:buNone/>
            </a:pPr>
            <a:r>
              <a:rPr lang="zh-CN" altLang="en-US" sz="2800"/>
              <a:t>- Clears contents in </a:t>
            </a:r>
            <a:r>
              <a:rPr lang="zh-CN" altLang="en-US" sz="2800">
                <a:highlight>
                  <a:srgbClr val="00FFFF"/>
                </a:highlight>
              </a:rPr>
              <a:t>str</a:t>
            </a:r>
            <a:endParaRPr lang="zh-CN" altLang="en-US" sz="2800">
              <a:highlight>
                <a:srgbClr val="00FFFF"/>
              </a:highlight>
            </a:endParaRPr>
          </a:p>
          <a:p>
            <a:pPr marL="0" indent="0">
              <a:buNone/>
            </a:pPr>
            <a:r>
              <a:rPr lang="zh-CN" altLang="en-US" sz="2800"/>
              <a:t>- Extracts chars from </a:t>
            </a:r>
            <a:r>
              <a:rPr lang="zh-CN" altLang="en-US" sz="2800">
                <a:highlight>
                  <a:srgbClr val="00FF00"/>
                </a:highlight>
              </a:rPr>
              <a:t>is</a:t>
            </a:r>
            <a:r>
              <a:rPr lang="zh-CN" altLang="en-US" sz="2800"/>
              <a:t> and stores them in </a:t>
            </a:r>
            <a:r>
              <a:rPr lang="zh-CN" altLang="en-US" sz="2800">
                <a:highlight>
                  <a:srgbClr val="00FFFF"/>
                </a:highlight>
              </a:rPr>
              <a:t>str</a:t>
            </a:r>
            <a:r>
              <a:rPr lang="zh-CN" altLang="en-US" sz="2800"/>
              <a:t> until:</a:t>
            </a:r>
            <a:endParaRPr lang="zh-CN" altLang="en-US" sz="2800"/>
          </a:p>
          <a:p>
            <a:pPr marL="0" indent="642620">
              <a:buNone/>
            </a:pPr>
            <a:r>
              <a:rPr lang="zh-CN" altLang="en-US" sz="2800"/>
              <a:t>- End of file reached, sets EOF bit (checked using is.eof())</a:t>
            </a:r>
            <a:endParaRPr lang="zh-CN" altLang="en-US" sz="2800"/>
          </a:p>
          <a:p>
            <a:pPr marL="0" indent="642620">
              <a:buNone/>
            </a:pPr>
            <a:r>
              <a:rPr lang="zh-CN" altLang="en-US" sz="2800"/>
              <a:t>- Next char in </a:t>
            </a:r>
            <a:r>
              <a:rPr lang="zh-CN" altLang="en-US" sz="2800">
                <a:highlight>
                  <a:srgbClr val="00FF00"/>
                </a:highlight>
              </a:rPr>
              <a:t>is</a:t>
            </a:r>
            <a:r>
              <a:rPr lang="zh-CN" altLang="en-US" sz="2800"/>
              <a:t> </a:t>
            </a:r>
            <a:r>
              <a:rPr lang="zh-CN" altLang="en-US" sz="2800"/>
              <a:t>is </a:t>
            </a:r>
            <a:r>
              <a:rPr lang="zh-CN" altLang="en-US" sz="2800">
                <a:highlight>
                  <a:srgbClr val="FFFF00"/>
                </a:highlight>
              </a:rPr>
              <a:t>delim</a:t>
            </a:r>
            <a:r>
              <a:rPr lang="zh-CN" altLang="en-US" sz="2800"/>
              <a:t>, extracts but does not store delim</a:t>
            </a:r>
            <a:endParaRPr lang="zh-CN" altLang="en-US" sz="2800"/>
          </a:p>
          <a:p>
            <a:pPr marL="0" indent="642620">
              <a:buNone/>
            </a:pPr>
            <a:r>
              <a:rPr lang="zh-CN" altLang="en-US" sz="2800"/>
              <a:t>- </a:t>
            </a:r>
            <a:r>
              <a:rPr lang="zh-CN" altLang="en-US" sz="2800">
                <a:highlight>
                  <a:srgbClr val="00FFFF"/>
                </a:highlight>
              </a:rPr>
              <a:t>str</a:t>
            </a:r>
            <a:r>
              <a:rPr lang="zh-CN" altLang="en-US" sz="2800"/>
              <a:t> out of space, sets FAIL bit (checked using is.fail())</a:t>
            </a:r>
            <a:endParaRPr lang="zh-CN" altLang="en-US" sz="2800"/>
          </a:p>
          <a:p>
            <a:pPr marL="0" indent="642620">
              <a:buNone/>
            </a:pPr>
            <a:r>
              <a:rPr lang="zh-CN" altLang="en-US" sz="2800"/>
              <a:t>- If no chars extracted for any reason, FAIL bit set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840470" cy="705485"/>
          </a:xfrm>
        </p:spPr>
        <p:txBody>
          <a:bodyPr>
            <a:normAutofit/>
          </a:bodyPr>
          <a:p>
            <a:r>
              <a:rPr lang="zh-CN" altLang="en-US"/>
              <a:t>std::getline(istream&amp; is, string&amp; str, char delim)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7280" y="972875"/>
            <a:ext cx="10969200" cy="475920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 sz="2800" b="1"/>
              <a:t>- How it works:</a:t>
            </a:r>
            <a:endParaRPr lang="zh-CN" altLang="en-US" sz="2800" b="1"/>
          </a:p>
          <a:p>
            <a:pPr marL="0" indent="0">
              <a:buNone/>
            </a:pPr>
            <a:r>
              <a:rPr lang="zh-CN" altLang="en-US" sz="2800"/>
              <a:t>- Clears contents in </a:t>
            </a:r>
            <a:r>
              <a:rPr lang="zh-CN" altLang="en-US" sz="2800">
                <a:highlight>
                  <a:srgbClr val="00FFFF"/>
                </a:highlight>
              </a:rPr>
              <a:t>str</a:t>
            </a:r>
            <a:endParaRPr lang="zh-CN" altLang="en-US" sz="2800">
              <a:highlight>
                <a:srgbClr val="00FFFF"/>
              </a:highlight>
            </a:endParaRPr>
          </a:p>
          <a:p>
            <a:pPr marL="0" indent="0">
              <a:buNone/>
            </a:pPr>
            <a:r>
              <a:rPr lang="zh-CN" altLang="en-US" sz="2800"/>
              <a:t>- Extracts chars from </a:t>
            </a:r>
            <a:r>
              <a:rPr lang="zh-CN" altLang="en-US" sz="2800">
                <a:highlight>
                  <a:srgbClr val="00FF00"/>
                </a:highlight>
              </a:rPr>
              <a:t>is</a:t>
            </a:r>
            <a:r>
              <a:rPr lang="zh-CN" altLang="en-US" sz="2800"/>
              <a:t> and stores them in </a:t>
            </a:r>
            <a:r>
              <a:rPr lang="zh-CN" altLang="en-US" sz="2800">
                <a:highlight>
                  <a:srgbClr val="00FFFF"/>
                </a:highlight>
              </a:rPr>
              <a:t>str</a:t>
            </a:r>
            <a:r>
              <a:rPr lang="zh-CN" altLang="en-US" sz="2800"/>
              <a:t> until:</a:t>
            </a:r>
            <a:endParaRPr lang="zh-CN" altLang="en-US" sz="2800"/>
          </a:p>
          <a:p>
            <a:pPr marL="0" indent="642620">
              <a:buNone/>
            </a:pPr>
            <a:r>
              <a:rPr lang="zh-CN" altLang="en-US" sz="2800"/>
              <a:t>- End of file reached, sets EOF bit (checked using is.eof())</a:t>
            </a:r>
            <a:endParaRPr lang="zh-CN" altLang="en-US" sz="2800"/>
          </a:p>
          <a:p>
            <a:pPr marL="0" indent="642620">
              <a:buNone/>
            </a:pPr>
            <a:r>
              <a:rPr lang="zh-CN" altLang="en-US" sz="2800"/>
              <a:t>- Next char in </a:t>
            </a:r>
            <a:r>
              <a:rPr lang="zh-CN" altLang="en-US" sz="2800">
                <a:highlight>
                  <a:srgbClr val="00FF00"/>
                </a:highlight>
              </a:rPr>
              <a:t>is</a:t>
            </a:r>
            <a:r>
              <a:rPr lang="zh-CN" altLang="en-US" sz="2800"/>
              <a:t> </a:t>
            </a:r>
            <a:r>
              <a:rPr lang="zh-CN" altLang="en-US" sz="2800"/>
              <a:t>is </a:t>
            </a:r>
            <a:r>
              <a:rPr lang="zh-CN" altLang="en-US" sz="2800">
                <a:highlight>
                  <a:srgbClr val="FFFF00"/>
                </a:highlight>
              </a:rPr>
              <a:t>delim</a:t>
            </a:r>
            <a:r>
              <a:rPr lang="zh-CN" altLang="en-US" sz="2800"/>
              <a:t>, extracts but does not store delim</a:t>
            </a:r>
            <a:endParaRPr lang="zh-CN" altLang="en-US" sz="2800"/>
          </a:p>
          <a:p>
            <a:pPr marL="0" indent="642620">
              <a:buNone/>
            </a:pPr>
            <a:r>
              <a:rPr lang="zh-CN" altLang="en-US" sz="2800"/>
              <a:t>- </a:t>
            </a:r>
            <a:r>
              <a:rPr lang="zh-CN" altLang="en-US" sz="2800">
                <a:highlight>
                  <a:srgbClr val="00FFFF"/>
                </a:highlight>
              </a:rPr>
              <a:t>str</a:t>
            </a:r>
            <a:r>
              <a:rPr lang="zh-CN" altLang="en-US" sz="2800"/>
              <a:t> out of space, sets FAIL bit (checked using is.fail())</a:t>
            </a:r>
            <a:endParaRPr lang="zh-CN" altLang="en-US" sz="2800"/>
          </a:p>
          <a:p>
            <a:pPr marL="0" indent="642620">
              <a:buNone/>
            </a:pPr>
            <a:r>
              <a:rPr lang="zh-CN" altLang="en-US" sz="2800"/>
              <a:t>- If no chars extracted for any reason, FAIL bit set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840470" cy="705485"/>
          </a:xfrm>
        </p:spPr>
        <p:txBody>
          <a:bodyPr>
            <a:normAutofit/>
          </a:bodyPr>
          <a:p>
            <a:r>
              <a:rPr lang="zh-CN" altLang="en-US"/>
              <a:t>std::getline(istream&amp; is, string&amp; str, char delim)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7285" y="972820"/>
            <a:ext cx="5590540" cy="40081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083310"/>
            <a:ext cx="10968990" cy="4262755"/>
          </a:xfrm>
        </p:spPr>
        <p:txBody>
          <a:bodyPr>
            <a:noAutofit/>
          </a:bodyPr>
          <a:p>
            <a:pPr marL="0" indent="0" algn="ctr">
              <a:buNone/>
            </a:pPr>
            <a:r>
              <a:rPr lang="zh-CN" altLang="en-US" sz="3200" b="1"/>
              <a:t>Reading using &gt;&gt; extracts a single “word” or</a:t>
            </a:r>
            <a:endParaRPr lang="zh-CN" altLang="en-US" sz="3200" b="1"/>
          </a:p>
          <a:p>
            <a:pPr marL="0" indent="0" algn="ctr">
              <a:buNone/>
            </a:pPr>
            <a:r>
              <a:rPr lang="zh-CN" altLang="en-US" sz="3200" b="1"/>
              <a:t>built-in type</a:t>
            </a:r>
            <a:endParaRPr lang="zh-CN" altLang="en-US" sz="3200" b="1"/>
          </a:p>
          <a:p>
            <a:pPr marL="0" indent="0" algn="ctr">
              <a:buNone/>
            </a:pPr>
            <a:r>
              <a:rPr lang="zh-CN" altLang="en-US" sz="3200" i="1"/>
              <a:t>including for strings</a:t>
            </a:r>
            <a:endParaRPr lang="zh-CN" altLang="en-US" sz="3200" i="1"/>
          </a:p>
          <a:p>
            <a:pPr marL="0" indent="0" algn="ctr">
              <a:buNone/>
            </a:pPr>
            <a:endParaRPr lang="zh-CN" altLang="en-US" sz="3200" i="1"/>
          </a:p>
          <a:p>
            <a:pPr marL="0" indent="0" algn="ctr">
              <a:buNone/>
            </a:pPr>
            <a:r>
              <a:rPr lang="zh-CN" altLang="en-US" sz="3200"/>
              <a:t>To read a whole line, use</a:t>
            </a:r>
            <a:endParaRPr lang="zh-CN" altLang="en-US" sz="3200"/>
          </a:p>
          <a:p>
            <a:pPr marL="0" indent="0" algn="ctr">
              <a:buNone/>
            </a:pPr>
            <a:r>
              <a:rPr lang="zh-CN" altLang="en-US" sz="3200">
                <a:solidFill>
                  <a:srgbClr val="C00000"/>
                </a:solidFill>
              </a:rPr>
              <a:t>std</a:t>
            </a:r>
            <a:r>
              <a:rPr lang="zh-CN" altLang="en-US" sz="3200"/>
              <a:t>::getline(</a:t>
            </a:r>
            <a:r>
              <a:rPr lang="zh-CN" altLang="en-US" sz="3200">
                <a:solidFill>
                  <a:srgbClr val="C00000"/>
                </a:solidFill>
              </a:rPr>
              <a:t>istream</a:t>
            </a:r>
            <a:r>
              <a:rPr lang="zh-CN" altLang="en-US" sz="3200"/>
              <a:t>&amp; stream,</a:t>
            </a:r>
            <a:r>
              <a:rPr lang="zh-CN" altLang="en-US" sz="3200">
                <a:solidFill>
                  <a:srgbClr val="C00000"/>
                </a:solidFill>
              </a:rPr>
              <a:t> string</a:t>
            </a:r>
            <a:r>
              <a:rPr lang="zh-CN" altLang="en-US" sz="3200"/>
              <a:t>&amp; line);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200"/>
              <a:t>- </a:t>
            </a:r>
            <a:r>
              <a:rPr lang="zh-CN" altLang="en-US" sz="3200" b="1"/>
              <a:t>Notice</a:t>
            </a:r>
            <a:r>
              <a:rPr lang="zh-CN" altLang="en-US" sz="3200"/>
              <a:t> getline(istream&amp; stream, string&amp;line)</a:t>
            </a:r>
            <a:r>
              <a:rPr lang="zh-CN" altLang="en-US" sz="3200" b="1"/>
              <a:t>takes in both parameters by reference!</a:t>
            </a:r>
            <a:endParaRPr lang="zh-CN" altLang="en-US" sz="3200" b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How to use getline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37970" y="3429000"/>
            <a:ext cx="8486775" cy="2476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200"/>
              <a:t>- &gt;&gt; reads up to the next whitespace character</a:t>
            </a:r>
            <a:r>
              <a:rPr lang="en-US" altLang="zh-CN" sz="3200"/>
              <a:t> </a:t>
            </a:r>
            <a:r>
              <a:rPr lang="zh-CN" altLang="en-US" sz="3200"/>
              <a:t>and does not go past that whitespace</a:t>
            </a:r>
            <a:r>
              <a:rPr lang="en-US" altLang="zh-CN" sz="3200"/>
              <a:t> </a:t>
            </a:r>
            <a:r>
              <a:rPr lang="zh-CN" altLang="en-US" sz="3200"/>
              <a:t>character.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- getline reads up to the next delimiter (by</a:t>
            </a:r>
            <a:r>
              <a:rPr lang="en-US" altLang="zh-CN" sz="3200"/>
              <a:t> </a:t>
            </a:r>
            <a:r>
              <a:rPr lang="zh-CN" altLang="en-US" sz="3200"/>
              <a:t>default, </a:t>
            </a:r>
            <a:r>
              <a:rPr lang="en-US" altLang="zh-CN" sz="3200"/>
              <a:t>‘</a:t>
            </a:r>
            <a:r>
              <a:rPr lang="zh-CN" altLang="en-US" sz="3200"/>
              <a:t>\n</a:t>
            </a:r>
            <a:r>
              <a:rPr lang="en-US" altLang="zh-CN" sz="3200"/>
              <a:t>’</a:t>
            </a:r>
            <a:r>
              <a:rPr lang="zh-CN" altLang="en-US" sz="3200"/>
              <a:t>), and does go past that delimiter.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- TL;DR they don</a:t>
            </a:r>
            <a:r>
              <a:rPr lang="en-US" altLang="zh-CN" sz="3200"/>
              <a:t>’</a:t>
            </a:r>
            <a:r>
              <a:rPr lang="zh-CN" altLang="en-US" sz="3200"/>
              <a:t>t play nicely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248650" cy="705485"/>
          </a:xfrm>
        </p:spPr>
        <p:txBody>
          <a:bodyPr>
            <a:normAutofit/>
          </a:bodyPr>
          <a:p>
            <a:r>
              <a:rPr lang="zh-CN" altLang="en-US"/>
              <a:t>IMPORTANT: Don</a:t>
            </a:r>
            <a:r>
              <a:rPr lang="en-US" altLang="zh-CN"/>
              <a:t>’</a:t>
            </a:r>
            <a:r>
              <a:rPr lang="zh-CN" altLang="en-US"/>
              <a:t>t mix &gt;&gt; with getline!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3735" y="2117725"/>
            <a:ext cx="10968990" cy="2299970"/>
          </a:xfrm>
        </p:spPr>
        <p:txBody>
          <a:bodyPr>
            <a:noAutofit/>
          </a:bodyPr>
          <a:p>
            <a:pPr marL="0" indent="0" algn="l">
              <a:buNone/>
            </a:pPr>
            <a:r>
              <a:rPr sz="3200" b="1"/>
              <a:t>stream</a:t>
            </a:r>
            <a:r>
              <a:rPr sz="3200"/>
              <a:t>: an abstraction for</a:t>
            </a:r>
            <a:r>
              <a:rPr lang="en-US" sz="3200"/>
              <a:t> </a:t>
            </a:r>
            <a:r>
              <a:rPr sz="3200"/>
              <a:t>input/output. Streams</a:t>
            </a:r>
            <a:r>
              <a:rPr lang="en-US" sz="3200"/>
              <a:t> </a:t>
            </a:r>
            <a:r>
              <a:rPr sz="3200"/>
              <a:t>convert between </a:t>
            </a:r>
            <a:r>
              <a:rPr sz="3200" i="1"/>
              <a:t>data </a:t>
            </a:r>
            <a:r>
              <a:rPr sz="3200"/>
              <a:t>and</a:t>
            </a:r>
            <a:r>
              <a:rPr lang="en-US" sz="3200"/>
              <a:t> </a:t>
            </a:r>
            <a:r>
              <a:rPr sz="3200"/>
              <a:t>the </a:t>
            </a:r>
            <a:r>
              <a:rPr sz="3200" i="1"/>
              <a:t>string representation</a:t>
            </a:r>
            <a:endParaRPr sz="3200" i="1"/>
          </a:p>
          <a:p>
            <a:pPr marL="0" indent="0" algn="l">
              <a:buNone/>
            </a:pPr>
            <a:r>
              <a:rPr sz="3200" i="1"/>
              <a:t>of data.</a:t>
            </a:r>
            <a:endParaRPr sz="3200" i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972185"/>
            <a:ext cx="10968990" cy="3557905"/>
          </a:xfrm>
        </p:spPr>
        <p:txBody>
          <a:bodyPr/>
          <a:p>
            <a:pPr marL="0" indent="0">
              <a:buNone/>
            </a:pPr>
            <a:r>
              <a:rPr lang="zh-CN" altLang="en-US" sz="3200"/>
              <a:t>- Have type std::ifstream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- Only receives strings using the &gt;&gt; operator</a:t>
            </a:r>
            <a:endParaRPr lang="zh-CN" altLang="en-US" sz="3200"/>
          </a:p>
          <a:p>
            <a:pPr marL="0" indent="457200">
              <a:buNone/>
            </a:pPr>
            <a:r>
              <a:rPr lang="zh-CN" altLang="en-US" sz="3200"/>
              <a:t>- Receives strings from a file and converts it to data of</a:t>
            </a:r>
            <a:r>
              <a:rPr lang="en-US" altLang="zh-CN" sz="3200"/>
              <a:t> </a:t>
            </a:r>
            <a:r>
              <a:rPr lang="zh-CN" altLang="en-US" sz="3200"/>
              <a:t>any type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Input File Streams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8330" y="3829685"/>
            <a:ext cx="1121727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- Must initialize your own ifstream object linked to your</a:t>
            </a:r>
            <a:r>
              <a:rPr lang="en-US" altLang="zh-CN" sz="32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32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file</a:t>
            </a:r>
            <a:endParaRPr lang="zh-CN" altLang="en-US" sz="32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56715" y="5048250"/>
            <a:ext cx="8286750" cy="14001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 algn="ctr">
              <a:buNone/>
            </a:pPr>
            <a:r>
              <a:rPr lang="zh-CN" altLang="en-US" sz="3600">
                <a:highlight>
                  <a:srgbClr val="00FF00"/>
                </a:highlight>
              </a:rPr>
              <a:t>std::cin</a:t>
            </a:r>
            <a:r>
              <a:rPr lang="zh-CN" altLang="en-US" sz="3600"/>
              <a:t> is a global constant</a:t>
            </a:r>
            <a:endParaRPr lang="zh-CN" altLang="en-US" sz="3600"/>
          </a:p>
          <a:p>
            <a:pPr marL="0" indent="0" algn="ctr">
              <a:buNone/>
            </a:pPr>
            <a:r>
              <a:rPr lang="zh-CN" altLang="en-US" sz="3600" i="1"/>
              <a:t>object</a:t>
            </a:r>
            <a:r>
              <a:rPr lang="zh-CN" altLang="en-US" sz="3600"/>
              <a:t> that you get from</a:t>
            </a:r>
            <a:endParaRPr lang="zh-CN" altLang="en-US" sz="3600"/>
          </a:p>
          <a:p>
            <a:pPr marL="0" indent="0" algn="ctr">
              <a:buNone/>
            </a:pPr>
            <a:r>
              <a:rPr lang="zh-CN" altLang="en-US" sz="3600">
                <a:highlight>
                  <a:srgbClr val="00FF00"/>
                </a:highlight>
              </a:rPr>
              <a:t>#include &lt;iostream&gt;</a:t>
            </a:r>
            <a:endParaRPr lang="zh-CN" altLang="en-US" sz="3600">
              <a:highlight>
                <a:srgbClr val="00FF00"/>
              </a:highlight>
            </a:endParaRPr>
          </a:p>
          <a:p>
            <a:pPr marL="0" indent="0" algn="ctr">
              <a:buNone/>
            </a:pPr>
            <a:endParaRPr lang="zh-CN" altLang="en-US" sz="3600">
              <a:highlight>
                <a:srgbClr val="00FF00"/>
              </a:highlight>
            </a:endParaRPr>
          </a:p>
          <a:p>
            <a:pPr marL="0" indent="0" algn="ctr">
              <a:buNone/>
            </a:pPr>
            <a:r>
              <a:rPr lang="zh-CN" altLang="en-US" sz="3600"/>
              <a:t>To use any other input stream, you</a:t>
            </a:r>
            <a:endParaRPr lang="zh-CN" altLang="en-US" sz="3600"/>
          </a:p>
          <a:p>
            <a:pPr marL="0" indent="0" algn="ctr">
              <a:buNone/>
            </a:pPr>
            <a:r>
              <a:rPr lang="zh-CN" altLang="en-US" sz="3600"/>
              <a:t>must first initialize it!</a:t>
            </a:r>
            <a:endParaRPr lang="zh-CN" altLang="en-US" sz="3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algn="l">
              <a:buClrTx/>
              <a:buSzTx/>
              <a:buNone/>
            </a:pPr>
            <a:r>
              <a:rPr lang="zh-CN" altLang="en-US" sz="2800"/>
              <a:t>- What are streams?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Output streams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Input streams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String streams!</a:t>
            </a:r>
            <a:endParaRPr lang="zh-CN" altLang="en-US" sz="3200" b="1">
              <a:solidFill>
                <a:srgbClr val="C0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Streams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120775"/>
            <a:ext cx="10968990" cy="3354070"/>
          </a:xfrm>
        </p:spPr>
        <p:txBody>
          <a:bodyPr/>
          <a:p>
            <a:pPr marL="0" indent="0">
              <a:buNone/>
            </a:pPr>
            <a:r>
              <a:rPr lang="zh-CN" altLang="en-US" sz="3200"/>
              <a:t>-</a:t>
            </a:r>
            <a:r>
              <a:rPr lang="zh-CN" altLang="en-US" sz="3200" b="1"/>
              <a:t> What</a:t>
            </a:r>
            <a:r>
              <a:rPr lang="zh-CN" altLang="en-US" sz="3200"/>
              <a:t>: A stream that can read from or write to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a string object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-</a:t>
            </a:r>
            <a:r>
              <a:rPr lang="zh-CN" altLang="en-US" sz="3200" b="1"/>
              <a:t> Purpose</a:t>
            </a:r>
            <a:r>
              <a:rPr lang="zh-CN" altLang="en-US" sz="3200"/>
              <a:t>: Allows you to perform input/output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operations on a string as if it were a stream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String</a:t>
            </a:r>
            <a:r>
              <a:rPr lang="en-US" altLang="zh-CN"/>
              <a:t> </a:t>
            </a:r>
            <a:r>
              <a:rPr lang="zh-CN" altLang="en-US"/>
              <a:t>streams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5830" y="4204335"/>
            <a:ext cx="8210550" cy="20764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04971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2800"/>
              <a:t>- Read only: std::istringstream</a:t>
            </a:r>
            <a:endParaRPr lang="zh-CN" altLang="en-US" sz="2800"/>
          </a:p>
          <a:p>
            <a:pPr marL="362585" indent="-10160">
              <a:buNone/>
            </a:pPr>
            <a:r>
              <a:rPr lang="zh-CN" altLang="en-US" sz="2800"/>
              <a:t>- Give any data type to the istringstream, it</a:t>
            </a:r>
            <a:r>
              <a:rPr lang="en-US" altLang="zh-CN" sz="2800"/>
              <a:t>’</a:t>
            </a:r>
            <a:r>
              <a:rPr lang="zh-CN" altLang="en-US" sz="2800"/>
              <a:t>ll store it as</a:t>
            </a:r>
            <a:endParaRPr lang="zh-CN" altLang="en-US" sz="2800"/>
          </a:p>
          <a:p>
            <a:pPr marL="362585" indent="-10160">
              <a:buNone/>
            </a:pPr>
            <a:r>
              <a:rPr lang="zh-CN" altLang="en-US" sz="2800"/>
              <a:t>a string!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Write only: std::ostringstream</a:t>
            </a:r>
            <a:endParaRPr lang="zh-CN" altLang="en-US" sz="2800"/>
          </a:p>
          <a:p>
            <a:pPr marL="383540" indent="0">
              <a:buNone/>
            </a:pPr>
            <a:r>
              <a:rPr lang="zh-CN" altLang="en-US" sz="2800"/>
              <a:t>- Make an ostringstream out of a string, read from it</a:t>
            </a:r>
            <a:r>
              <a:rPr lang="en-US" altLang="zh-CN" sz="2800"/>
              <a:t> </a:t>
            </a:r>
            <a:r>
              <a:rPr lang="zh-CN" altLang="en-US" sz="2800"/>
              <a:t>word/type by word/type!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Follows same patterns as the other i/ostreams!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If you only want to read OR write data: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4300" y="901065"/>
            <a:ext cx="11468735" cy="475932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800"/>
              <a:t>- Streams convert between data of any type and the string</a:t>
            </a:r>
            <a:r>
              <a:rPr lang="en-US" altLang="zh-CN" sz="2800"/>
              <a:t> </a:t>
            </a:r>
            <a:r>
              <a:rPr lang="zh-CN" altLang="en-US" sz="2800"/>
              <a:t>representation of that data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Streams have an endpoint: console for cin/cout, files for i/o</a:t>
            </a:r>
            <a:r>
              <a:rPr lang="en-US" altLang="zh-CN" sz="2800"/>
              <a:t> </a:t>
            </a:r>
            <a:r>
              <a:rPr lang="zh-CN" altLang="en-US" sz="2800"/>
              <a:t>fstreams, string variables for i/o stringstreams where they</a:t>
            </a:r>
            <a:r>
              <a:rPr lang="en-US" altLang="zh-CN" sz="2800"/>
              <a:t> </a:t>
            </a:r>
            <a:r>
              <a:rPr lang="zh-CN" altLang="en-US" sz="2800"/>
              <a:t>read in a string from or output a string to.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To send data (in string form) to a stream, use stream_name</a:t>
            </a:r>
            <a:r>
              <a:rPr lang="en-US" altLang="zh-CN" sz="2800"/>
              <a:t> </a:t>
            </a:r>
            <a:r>
              <a:rPr lang="zh-CN" altLang="en-US" sz="2800"/>
              <a:t>&lt;&lt; data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To extract data from a stream, use stream_name &gt;&gt; data,</a:t>
            </a:r>
            <a:r>
              <a:rPr lang="en-US" altLang="zh-CN" sz="2800"/>
              <a:t> </a:t>
            </a:r>
            <a:r>
              <a:rPr lang="zh-CN" altLang="en-US" sz="2800"/>
              <a:t>and the stream will try to convert a string to whatever type</a:t>
            </a:r>
            <a:r>
              <a:rPr lang="en-US" altLang="zh-CN" sz="2800"/>
              <a:t> </a:t>
            </a:r>
            <a:r>
              <a:rPr lang="zh-CN" altLang="en-US" sz="2800"/>
              <a:t>data is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Recap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41955" y="2287905"/>
            <a:ext cx="61112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0"/>
              <a:t>Containers</a:t>
            </a:r>
            <a:endParaRPr lang="en-US" altLang="zh-CN" sz="8000"/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-Defining Containers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457200" lvl="1" indent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What is a container in C++?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Containers in the STL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Types of containers and how they work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Container Adaptors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Abstracting container implementation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Containers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zh-CN" altLang="en-US" sz="4000" b="1">
                <a:solidFill>
                  <a:srgbClr val="C00000"/>
                </a:solidFill>
              </a:rPr>
              <a:t>Container</a:t>
            </a:r>
            <a:r>
              <a:rPr lang="zh-CN" altLang="en-US" sz="4000"/>
              <a:t>: An object that allows us to</a:t>
            </a:r>
            <a:endParaRPr lang="zh-CN" altLang="en-US" sz="4000"/>
          </a:p>
          <a:p>
            <a:pPr marL="0" indent="0" algn="ctr">
              <a:buNone/>
            </a:pPr>
            <a:r>
              <a:rPr lang="zh-CN" altLang="en-US" sz="4000"/>
              <a:t>collect other objects together and interact</a:t>
            </a:r>
            <a:endParaRPr lang="zh-CN" altLang="en-US" sz="4000"/>
          </a:p>
          <a:p>
            <a:pPr marL="0" indent="0" algn="ctr">
              <a:buNone/>
            </a:pPr>
            <a:r>
              <a:rPr lang="zh-CN" altLang="en-US" sz="4000"/>
              <a:t>with them in some way.</a:t>
            </a:r>
            <a:endParaRPr lang="zh-CN" altLang="en-US" sz="40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4410" y="4869180"/>
            <a:ext cx="88525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Think of </a:t>
            </a:r>
            <a:r>
              <a:rPr lang="zh-CN" altLang="en-US" sz="3200" b="1"/>
              <a:t>vectors</a:t>
            </a:r>
            <a:r>
              <a:rPr lang="zh-CN" altLang="en-US" sz="3200"/>
              <a:t>, </a:t>
            </a:r>
            <a:r>
              <a:rPr lang="zh-CN" altLang="en-US" sz="3200" b="1"/>
              <a:t>stacks</a:t>
            </a:r>
            <a:r>
              <a:rPr lang="zh-CN" altLang="en-US" sz="3200"/>
              <a:t>, or </a:t>
            </a:r>
            <a:r>
              <a:rPr lang="zh-CN" altLang="en-US" sz="3200" b="1"/>
              <a:t>queues!</a:t>
            </a:r>
            <a:endParaRPr lang="zh-CN" altLang="en-US" sz="3200" b="1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200" b="1"/>
              <a:t>Why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3200" b="1"/>
              <a:t>containers?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/>
              <a:t>What is the purpose of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container types in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programming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languages?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31310" y="1490345"/>
            <a:ext cx="7593330" cy="43154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 stream you’ve used: cout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9365" y="1548765"/>
            <a:ext cx="9777095" cy="37598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We</a:t>
            </a:r>
            <a:r>
              <a:rPr lang="en-US" altLang="zh-CN" sz="2800"/>
              <a:t>’</a:t>
            </a:r>
            <a:r>
              <a:rPr lang="zh-CN" altLang="en-US" sz="2800"/>
              <a:t>ve been using the idea of a Student struct for the past</a:t>
            </a:r>
            <a:r>
              <a:rPr lang="en-US" altLang="zh-CN" sz="2800"/>
              <a:t> </a:t>
            </a:r>
            <a:r>
              <a:rPr lang="zh-CN" altLang="en-US" sz="2800"/>
              <a:t>few lectures: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Motivating containers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2655" y="2988945"/>
            <a:ext cx="7098665" cy="2864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05905" y="4592955"/>
            <a:ext cx="4765040" cy="9061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99180" y="1049075"/>
            <a:ext cx="10969200" cy="475920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800"/>
              <a:t>This is generalizable!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What if we need to store other types of data?</a:t>
            </a:r>
            <a:endParaRPr lang="zh-CN" altLang="en-US" sz="2800"/>
          </a:p>
          <a:p>
            <a:pPr marL="457200" lvl="1" indent="0">
              <a:buNone/>
            </a:pPr>
            <a:r>
              <a:rPr lang="zh-CN" altLang="en-US" sz="2485"/>
              <a:t>● Class grades</a:t>
            </a:r>
            <a:endParaRPr lang="zh-CN" altLang="en-US" sz="2485"/>
          </a:p>
          <a:p>
            <a:pPr marL="457200" lvl="1" indent="0">
              <a:buNone/>
            </a:pPr>
            <a:r>
              <a:rPr lang="zh-CN" altLang="en-US" sz="2485"/>
              <a:t>● Coordinates in a graph</a:t>
            </a:r>
            <a:endParaRPr lang="zh-CN" altLang="en-US" sz="2485"/>
          </a:p>
          <a:p>
            <a:pPr marL="457200" lvl="1" indent="0">
              <a:buNone/>
            </a:pPr>
            <a:r>
              <a:rPr lang="zh-CN" altLang="en-US" sz="2485"/>
              <a:t>● Mountains</a:t>
            </a:r>
            <a:endParaRPr lang="zh-CN" altLang="en-US" sz="2485"/>
          </a:p>
          <a:p>
            <a:pPr marL="0" indent="0">
              <a:buNone/>
            </a:pPr>
            <a:r>
              <a:rPr lang="zh-CN" altLang="en-US" sz="2800"/>
              <a:t>What if we want to store it in a different way?</a:t>
            </a:r>
            <a:endParaRPr lang="zh-CN" altLang="en-US" sz="2800"/>
          </a:p>
          <a:p>
            <a:pPr marL="457200" lvl="1" indent="0">
              <a:buNone/>
            </a:pPr>
            <a:r>
              <a:rPr lang="zh-CN" altLang="en-US" sz="2485"/>
              <a:t>● FIFO vs LIFO</a:t>
            </a:r>
            <a:endParaRPr lang="zh-CN" altLang="en-US" sz="2485"/>
          </a:p>
          <a:p>
            <a:pPr marL="457200" lvl="1" indent="0">
              <a:buNone/>
            </a:pPr>
            <a:r>
              <a:rPr lang="zh-CN" altLang="en-US" sz="2485"/>
              <a:t>● Ascending order by some value</a:t>
            </a:r>
            <a:endParaRPr lang="zh-CN" altLang="en-US" sz="2485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algn="l">
              <a:buClrTx/>
              <a:buSzTx/>
              <a:buNone/>
            </a:pPr>
            <a:r>
              <a:rPr lang="zh-CN" altLang="en-US" sz="2800"/>
              <a:t>-Defining Containers</a:t>
            </a:r>
            <a:endParaRPr lang="zh-CN" altLang="en-US" sz="2800"/>
          </a:p>
          <a:p>
            <a:pPr marL="457200" lvl="1" indent="0" algn="l">
              <a:buClrTx/>
              <a:buSzTx/>
              <a:buNone/>
            </a:pPr>
            <a:r>
              <a:rPr lang="zh-CN" altLang="en-US" sz="2800"/>
              <a:t>What is a container in C++?</a:t>
            </a:r>
            <a:endParaRPr lang="zh-CN" altLang="en-US" sz="2800"/>
          </a:p>
          <a:p>
            <a:pPr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Containers in the STL</a:t>
            </a:r>
            <a:endParaRPr lang="zh-CN" altLang="en-US" sz="3200" b="1">
              <a:solidFill>
                <a:srgbClr val="C00000"/>
              </a:solidFill>
            </a:endParaRPr>
          </a:p>
          <a:p>
            <a:pPr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 </a:t>
            </a:r>
            <a:r>
              <a:rPr lang="en-US" altLang="zh-CN" sz="3200" b="1">
                <a:solidFill>
                  <a:srgbClr val="C00000"/>
                </a:solidFill>
              </a:rPr>
              <a:t>  </a:t>
            </a:r>
            <a:r>
              <a:rPr lang="zh-CN" altLang="en-US" sz="3200" b="1">
                <a:solidFill>
                  <a:srgbClr val="C00000"/>
                </a:solidFill>
              </a:rPr>
              <a:t>Types of containers and how they work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Container Adaptors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Abstracting container implementation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Containers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26155" y="1049075"/>
            <a:ext cx="10969200" cy="475920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800" b="1"/>
              <a:t>The STL has many types of</a:t>
            </a:r>
            <a:r>
              <a:rPr lang="en-US" altLang="zh-CN" sz="2800" b="1"/>
              <a:t> </a:t>
            </a:r>
            <a:r>
              <a:rPr lang="zh-CN" altLang="en-US" sz="2800" b="1"/>
              <a:t>containers:</a:t>
            </a:r>
            <a:endParaRPr lang="zh-CN" altLang="en-US" sz="2800" b="1"/>
          </a:p>
          <a:p>
            <a:pPr marL="0" indent="0">
              <a:buNone/>
            </a:pPr>
            <a:r>
              <a:rPr lang="zh-CN" altLang="en-US" sz="2800"/>
              <a:t>Both familiar: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Vector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2800"/>
              <a:t>● Stack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2800"/>
              <a:t>● Queue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Set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Map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72425" y="2118995"/>
            <a:ext cx="4106545" cy="41509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91610" y="2762250"/>
            <a:ext cx="609600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And </a:t>
            </a:r>
            <a:r>
              <a:rPr lang="zh-CN" altLang="en-US" sz="3200"/>
              <a:t>unfamiliar:</a:t>
            </a:r>
            <a:endParaRPr lang="zh-CN" altLang="en-US" sz="3200"/>
          </a:p>
          <a:p>
            <a:r>
              <a:rPr lang="zh-CN" altLang="en-US" sz="3200"/>
              <a:t>● Array</a:t>
            </a:r>
            <a:endParaRPr lang="zh-CN" altLang="en-US" sz="3200"/>
          </a:p>
          <a:p>
            <a:r>
              <a:rPr lang="zh-CN" altLang="en-US" sz="3200"/>
              <a:t>● Deque</a:t>
            </a:r>
            <a:endParaRPr lang="zh-CN" altLang="en-US" sz="3200"/>
          </a:p>
          <a:p>
            <a:r>
              <a:rPr lang="zh-CN" altLang="en-US" sz="3200"/>
              <a:t>● List</a:t>
            </a:r>
            <a:endParaRPr lang="zh-CN" altLang="en-US" sz="3200"/>
          </a:p>
          <a:p>
            <a:r>
              <a:rPr lang="zh-CN" altLang="en-US" sz="3200"/>
              <a:t>● Unordered set</a:t>
            </a:r>
            <a:endParaRPr lang="zh-CN" altLang="en-US" sz="3200"/>
          </a:p>
          <a:p>
            <a:r>
              <a:rPr lang="zh-CN" altLang="en-US" sz="3200"/>
              <a:t>● Unordered map</a:t>
            </a:r>
            <a:endParaRPr lang="zh-CN" altLang="en-US" sz="320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72360" y="4570095"/>
            <a:ext cx="1619250" cy="12382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200"/>
              <a:t>● An </a:t>
            </a:r>
            <a:r>
              <a:rPr lang="zh-CN" altLang="en-US" sz="3200" b="1"/>
              <a:t>array</a:t>
            </a:r>
            <a:r>
              <a:rPr lang="zh-CN" altLang="en-US" sz="3200"/>
              <a:t> is the primitive form of a vector</a:t>
            </a:r>
            <a:endParaRPr lang="zh-CN" altLang="en-US" sz="3200"/>
          </a:p>
          <a:p>
            <a:pPr marL="0" indent="457200">
              <a:buNone/>
            </a:pPr>
            <a:r>
              <a:rPr lang="zh-CN" altLang="en-US" sz="3200"/>
              <a:t>○ Fixed size in a strict sequence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● A </a:t>
            </a:r>
            <a:r>
              <a:rPr lang="zh-CN" altLang="en-US" sz="3200" b="1"/>
              <a:t>deque</a:t>
            </a:r>
            <a:r>
              <a:rPr lang="zh-CN" altLang="en-US" sz="3200"/>
              <a:t> is a </a:t>
            </a:r>
            <a:r>
              <a:rPr lang="zh-CN" altLang="en-US" sz="3200" b="1"/>
              <a:t>d</a:t>
            </a:r>
            <a:r>
              <a:rPr lang="zh-CN" altLang="en-US" sz="3200"/>
              <a:t>ouble </a:t>
            </a:r>
            <a:r>
              <a:rPr lang="zh-CN" altLang="en-US" sz="3200" b="1"/>
              <a:t>e</a:t>
            </a:r>
            <a:r>
              <a:rPr lang="zh-CN" altLang="en-US" sz="3200"/>
              <a:t>nded </a:t>
            </a:r>
            <a:r>
              <a:rPr lang="zh-CN" altLang="en-US" sz="3200" b="1"/>
              <a:t>que</a:t>
            </a:r>
            <a:r>
              <a:rPr lang="zh-CN" altLang="en-US" sz="3200"/>
              <a:t>ue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● A </a:t>
            </a:r>
            <a:r>
              <a:rPr lang="zh-CN" altLang="en-US" sz="3200" b="1"/>
              <a:t>list </a:t>
            </a:r>
            <a:r>
              <a:rPr lang="zh-CN" altLang="en-US" sz="3200"/>
              <a:t>is a doubly linked list</a:t>
            </a:r>
            <a:endParaRPr lang="zh-CN" altLang="en-US" sz="3200"/>
          </a:p>
          <a:p>
            <a:pPr marL="0" indent="457200">
              <a:buNone/>
            </a:pPr>
            <a:r>
              <a:rPr lang="zh-CN" altLang="en-US" sz="3200"/>
              <a:t>○ Can loop through in either direction!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New containers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std::vector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r="66745"/>
          <a:stretch>
            <a:fillRect/>
          </a:stretch>
        </p:blipFill>
        <p:spPr>
          <a:xfrm>
            <a:off x="1748790" y="942975"/>
            <a:ext cx="4051300" cy="5024755"/>
          </a:xfrm>
          <a:prstGeom prst="rect">
            <a:avLst/>
          </a:prstGeom>
        </p:spPr>
      </p:pic>
      <p:pic>
        <p:nvPicPr>
          <p:cNvPr id="2" name="内容占位符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l="62869"/>
          <a:stretch>
            <a:fillRect/>
          </a:stretch>
        </p:blipFill>
        <p:spPr>
          <a:xfrm>
            <a:off x="5763260" y="942975"/>
            <a:ext cx="4523740" cy="5024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std::vector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l="61185"/>
          <a:stretch>
            <a:fillRect/>
          </a:stretch>
        </p:blipFill>
        <p:spPr>
          <a:xfrm>
            <a:off x="5773420" y="929005"/>
            <a:ext cx="5011420" cy="5156200"/>
          </a:xfrm>
          <a:prstGeom prst="rect">
            <a:avLst/>
          </a:prstGeom>
        </p:spPr>
      </p:pic>
      <p:pic>
        <p:nvPicPr>
          <p:cNvPr id="2" name="内容占位符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r="67025"/>
          <a:stretch>
            <a:fillRect/>
          </a:stretch>
        </p:blipFill>
        <p:spPr>
          <a:xfrm>
            <a:off x="1564640" y="929005"/>
            <a:ext cx="4257675" cy="51562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7734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/>
              <a:t>In choosing a programming language, there</a:t>
            </a:r>
            <a:r>
              <a:rPr lang="en-US" altLang="zh-CN"/>
              <a:t>’</a:t>
            </a:r>
            <a:r>
              <a:rPr lang="zh-CN" altLang="en-US"/>
              <a:t>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always a tradeoff between </a:t>
            </a:r>
            <a:r>
              <a:rPr lang="zh-CN" altLang="en-US" b="1"/>
              <a:t>speed, power, and</a:t>
            </a:r>
            <a:endParaRPr lang="zh-CN" altLang="en-US" b="1"/>
          </a:p>
          <a:p>
            <a:pPr marL="0" indent="0">
              <a:buNone/>
            </a:pPr>
            <a:r>
              <a:rPr lang="zh-CN" altLang="en-US" b="1"/>
              <a:t>safety.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C++ is really fast! Why is that?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Safety vs Speed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82565" y="2338070"/>
            <a:ext cx="6295390" cy="42030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20370" y="1243330"/>
            <a:ext cx="11658600" cy="4759325"/>
          </a:xfrm>
        </p:spPr>
        <p:txBody>
          <a:bodyPr/>
          <a:p>
            <a:pPr marL="0" indent="0">
              <a:buNone/>
            </a:pPr>
            <a:r>
              <a:rPr lang="zh-CN" altLang="en-US" sz="3200"/>
              <a:t>● Only provide the checks/safety nets that are</a:t>
            </a:r>
            <a:r>
              <a:rPr lang="en-US" altLang="zh-CN" sz="3200"/>
              <a:t> </a:t>
            </a:r>
            <a:r>
              <a:rPr lang="zh-CN" altLang="en-US" sz="3200"/>
              <a:t>necessary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● The programmer knows best!</a:t>
            </a:r>
            <a:endParaRPr lang="zh-CN" altLang="en-US" sz="3200"/>
          </a:p>
          <a:p>
            <a:pPr marL="0" indent="0">
              <a:buNone/>
            </a:pPr>
            <a:endParaRPr lang="zh-CN" altLang="en-US" sz="3200"/>
          </a:p>
          <a:p>
            <a:pPr marL="0" indent="0">
              <a:buNone/>
            </a:pP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Making sure what you</a:t>
            </a:r>
            <a:r>
              <a:rPr lang="en-US" altLang="zh-CN" sz="3200"/>
              <a:t>’</a:t>
            </a:r>
            <a:r>
              <a:rPr lang="zh-CN" altLang="en-US" sz="3200"/>
              <a:t>re doing is allowed is your job!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C++ Design Philosophy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std::set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r="65712"/>
          <a:stretch>
            <a:fillRect/>
          </a:stretch>
        </p:blipFill>
        <p:spPr>
          <a:xfrm>
            <a:off x="1391285" y="871220"/>
            <a:ext cx="4906645" cy="5295900"/>
          </a:xfrm>
          <a:prstGeom prst="rect">
            <a:avLst/>
          </a:prstGeom>
        </p:spPr>
      </p:pic>
      <p:pic>
        <p:nvPicPr>
          <p:cNvPr id="2" name="内容占位符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l="65957"/>
          <a:stretch>
            <a:fillRect/>
          </a:stretch>
        </p:blipFill>
        <p:spPr>
          <a:xfrm>
            <a:off x="6271895" y="870585"/>
            <a:ext cx="4871720" cy="52965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 stream you’ve used: cout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29055" y="1771650"/>
            <a:ext cx="9715500" cy="36912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std::map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r="66320"/>
          <a:stretch>
            <a:fillRect/>
          </a:stretch>
        </p:blipFill>
        <p:spPr>
          <a:xfrm>
            <a:off x="1483995" y="823595"/>
            <a:ext cx="4462145" cy="5598160"/>
          </a:xfrm>
          <a:prstGeom prst="rect">
            <a:avLst/>
          </a:prstGeom>
        </p:spPr>
      </p:pic>
      <p:pic>
        <p:nvPicPr>
          <p:cNvPr id="2" name="内容占位符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l="65459"/>
          <a:stretch>
            <a:fillRect/>
          </a:stretch>
        </p:blipFill>
        <p:spPr>
          <a:xfrm>
            <a:off x="5905500" y="824230"/>
            <a:ext cx="4575810" cy="55975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58140" y="1490345"/>
            <a:ext cx="5346065" cy="295973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400"/>
              <a:t>Sequence: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● Containers that can be accessed</a:t>
            </a:r>
            <a:r>
              <a:rPr lang="en-US" altLang="zh-CN" sz="2400"/>
              <a:t> </a:t>
            </a:r>
            <a:r>
              <a:rPr lang="zh-CN" altLang="en-US" sz="2400"/>
              <a:t>sequentially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● Anything with an inherent order</a:t>
            </a:r>
            <a:r>
              <a:rPr lang="en-US" altLang="zh-CN" sz="2400"/>
              <a:t> </a:t>
            </a:r>
            <a:r>
              <a:rPr lang="zh-CN" altLang="en-US" sz="2400"/>
              <a:t>goes here!</a:t>
            </a:r>
            <a:endParaRPr lang="zh-CN" altLang="en-US" sz="2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There are two types of containers: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54395" y="1490345"/>
            <a:ext cx="609600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Associative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0" indent="0"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● Containers that don</a:t>
            </a:r>
            <a:r>
              <a:rPr lang="en-US" altLang="zh-CN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’</a:t>
            </a: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t necessarily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0" indent="0"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have a sequential order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0" indent="0"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● More easily searched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0" indent="0"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● Maps and sets go here!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0" indent="0">
              <a:buNone/>
            </a:pP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  <a:p>
            <a:pPr marL="0" indent="0">
              <a:buNone/>
            </a:pP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  <a:p>
            <a:pPr marL="0" indent="0">
              <a:buNone/>
            </a:pP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  <a:p>
            <a:pPr marL="0" indent="0">
              <a:buNone/>
            </a:pP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  <a:p>
            <a:pPr marL="0" indent="0"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All containers can hold all types of information! How do we choose which to use?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How do vectors actually work?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At a high level, a vector is an</a:t>
            </a:r>
            <a:r>
              <a:rPr lang="zh-CN" altLang="en-US" sz="2800" b="1"/>
              <a:t> ordered </a:t>
            </a:r>
            <a:r>
              <a:rPr lang="zh-CN" altLang="en-US" sz="2800"/>
              <a:t>collection of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elements of the </a:t>
            </a:r>
            <a:r>
              <a:rPr lang="zh-CN" altLang="en-US" sz="2800" b="1"/>
              <a:t>same type </a:t>
            </a:r>
            <a:r>
              <a:rPr lang="zh-CN" altLang="en-US" sz="2800"/>
              <a:t>that can </a:t>
            </a:r>
            <a:r>
              <a:rPr lang="zh-CN" altLang="en-US" sz="2800">
                <a:solidFill>
                  <a:srgbClr val="C00000"/>
                </a:solidFill>
              </a:rPr>
              <a:t>grow and shrink</a:t>
            </a:r>
            <a:r>
              <a:rPr lang="zh-CN" altLang="en-US" sz="2800"/>
              <a:t> in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size.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Internally, vectors implement an array!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Vector implementation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We keep track of a few member variables: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_size = number of elements in the vector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_capacity = space allocated for elements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Vector implementation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4160" y="3752215"/>
            <a:ext cx="6341745" cy="11112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8330" y="534479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Don</a:t>
            </a:r>
            <a:r>
              <a:rPr lang="en-US" altLang="zh-CN" sz="3200"/>
              <a:t>’</a:t>
            </a:r>
            <a:r>
              <a:rPr lang="zh-CN" altLang="en-US" sz="3200"/>
              <a:t>t confuse these two!</a:t>
            </a:r>
            <a:endParaRPr lang="zh-CN" altLang="en-US" sz="3200"/>
          </a:p>
        </p:txBody>
      </p:sp>
    </p:spTree>
    <p:custDataLst>
      <p:tags r:id="rId3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Deques can be implemented many different ways! Here</a:t>
            </a:r>
            <a:r>
              <a:rPr lang="en-US" altLang="zh-CN" sz="2800"/>
              <a:t>’</a:t>
            </a:r>
            <a:r>
              <a:rPr lang="zh-CN" altLang="en-US" sz="2800"/>
              <a:t>s one: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What if we had an array that stored other arrays?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What about a deque?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300" y="3765550"/>
            <a:ext cx="11925935" cy="24834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Choosing sequence containers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r="5213"/>
          <a:stretch>
            <a:fillRect/>
          </a:stretch>
        </p:blipFill>
        <p:spPr>
          <a:xfrm>
            <a:off x="225425" y="1024890"/>
            <a:ext cx="11740515" cy="4572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2527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2800"/>
              <a:t>● Sequence containers are for when you need to enforce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some order on your information!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Can usually use an</a:t>
            </a:r>
            <a:r>
              <a:rPr lang="zh-CN" altLang="en-US" sz="2800" b="1"/>
              <a:t> std::vector </a:t>
            </a:r>
            <a:r>
              <a:rPr lang="zh-CN" altLang="en-US" sz="2800"/>
              <a:t>for most anything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If you need particularly fast inserts in the front, consider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an </a:t>
            </a:r>
            <a:r>
              <a:rPr lang="zh-CN" altLang="en-US" sz="2800" b="1"/>
              <a:t>std::deque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For joining/working with multiple lists, consider an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 b="1"/>
              <a:t>std::list </a:t>
            </a:r>
            <a:r>
              <a:rPr lang="zh-CN" altLang="en-US" sz="2800"/>
              <a:t>(very rarely)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Sequence Containers: Summary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Maps are implemented with pairs! </a:t>
            </a:r>
            <a:r>
              <a:rPr lang="zh-CN" altLang="en-US" sz="2400"/>
              <a:t>(</a:t>
            </a:r>
            <a:r>
              <a:rPr lang="zh-CN" altLang="en-US" sz="2400" b="1"/>
              <a:t>std::pair&lt;const key,</a:t>
            </a:r>
            <a:r>
              <a:rPr lang="en-US" altLang="zh-CN" sz="2400" b="1"/>
              <a:t> </a:t>
            </a:r>
            <a:r>
              <a:rPr lang="zh-CN" altLang="en-US" sz="2400" b="1"/>
              <a:t>value&gt;</a:t>
            </a:r>
            <a:r>
              <a:rPr lang="zh-CN" altLang="en-US" sz="2400"/>
              <a:t>)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800"/>
              <a:t>● Note the const! Keys must be immutable.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Why a pair and not a tuple?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Map implementation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4300" y="1268730"/>
            <a:ext cx="9542780" cy="4759325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zh-CN" altLang="en-US" sz="2800"/>
              <a:t>Both maps and sets in the STL have an unordered version!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Ordered maps/sets require a</a:t>
            </a:r>
            <a:r>
              <a:rPr lang="zh-CN" altLang="en-US" sz="2800" b="1"/>
              <a:t> comparison operator</a:t>
            </a:r>
            <a:endParaRPr lang="zh-CN" altLang="en-US" sz="2800" b="1"/>
          </a:p>
          <a:p>
            <a:pPr marL="0" indent="0">
              <a:buNone/>
            </a:pPr>
            <a:r>
              <a:rPr lang="zh-CN" altLang="en-US" sz="2800"/>
              <a:t>to be defined.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</a:t>
            </a:r>
            <a:r>
              <a:rPr lang="zh-CN" altLang="en-US" sz="2800" b="1"/>
              <a:t>Unordered </a:t>
            </a:r>
            <a:r>
              <a:rPr lang="zh-CN" altLang="en-US" sz="2800"/>
              <a:t>maps/sets require a</a:t>
            </a:r>
            <a:r>
              <a:rPr lang="zh-CN" altLang="en-US" sz="2800" b="1"/>
              <a:t> hash function</a:t>
            </a:r>
            <a:r>
              <a:rPr lang="zh-CN" altLang="en-US" sz="2800"/>
              <a:t> to be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defined.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Unordered maps/sets are usually faster than ordered ones!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Unordered maps/sets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7098665" y="2059305"/>
            <a:ext cx="4980305" cy="1938020"/>
            <a:chOff x="11179" y="3243"/>
            <a:chExt cx="7843" cy="3052"/>
          </a:xfrm>
        </p:grpSpPr>
        <p:sp>
          <p:nvSpPr>
            <p:cNvPr id="6" name="文本框 5"/>
            <p:cNvSpPr txBox="1"/>
            <p:nvPr/>
          </p:nvSpPr>
          <p:spPr>
            <a:xfrm>
              <a:off x="14388" y="3243"/>
              <a:ext cx="4635" cy="30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 anchor="t">
              <a:spAutoFit/>
            </a:bodyPr>
            <a:p>
              <a:r>
                <a:rPr lang="zh-CN" altLang="en-US" sz="2400"/>
                <a:t>Simple types are already</a:t>
              </a:r>
              <a:r>
                <a:rPr lang="en-US" altLang="zh-CN" sz="2400"/>
                <a:t> </a:t>
              </a:r>
              <a:r>
                <a:rPr lang="zh-CN" altLang="en-US" sz="2400"/>
                <a:t>natively supported; anything</a:t>
              </a:r>
              <a:endParaRPr lang="zh-CN" altLang="en-US" sz="2400"/>
            </a:p>
            <a:p>
              <a:r>
                <a:rPr lang="zh-CN" altLang="en-US" sz="2400"/>
                <a:t>else will need to be defined</a:t>
              </a:r>
              <a:r>
                <a:rPr lang="en-US" altLang="zh-CN" sz="2400"/>
                <a:t> </a:t>
              </a:r>
              <a:r>
                <a:rPr lang="zh-CN" altLang="en-US" sz="2400"/>
                <a:t>yourself.</a:t>
              </a:r>
              <a:endParaRPr lang="zh-CN" altLang="en-US" sz="2400"/>
            </a:p>
          </p:txBody>
        </p:sp>
        <p:cxnSp>
          <p:nvCxnSpPr>
            <p:cNvPr id="7" name="直接箭头连接符 6"/>
            <p:cNvCxnSpPr/>
            <p:nvPr/>
          </p:nvCxnSpPr>
          <p:spPr>
            <a:xfrm>
              <a:off x="11179" y="3798"/>
              <a:ext cx="3209" cy="4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 b="1"/>
              <a:t>Choosing associative containers</a:t>
            </a:r>
            <a:endParaRPr lang="zh-CN" altLang="en-US" sz="2800" b="1"/>
          </a:p>
          <a:p>
            <a:pPr marL="0" indent="0">
              <a:buNone/>
            </a:pPr>
            <a:r>
              <a:rPr lang="zh-CN" altLang="en-US" sz="2400"/>
              <a:t>Lots of similarities between maps/sets! Broad tips: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● Unordered containers are </a:t>
            </a:r>
            <a:r>
              <a:rPr lang="zh-CN" altLang="en-US" sz="2400" b="1"/>
              <a:t>faster</a:t>
            </a:r>
            <a:r>
              <a:rPr lang="zh-CN" altLang="en-US" sz="2400"/>
              <a:t>, but can be difficult</a:t>
            </a:r>
            <a:r>
              <a:rPr lang="en-US" altLang="zh-CN" sz="2400"/>
              <a:t> </a:t>
            </a:r>
            <a:r>
              <a:rPr lang="zh-CN" altLang="en-US" sz="2400"/>
              <a:t>to get to work with nested containers/collections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● If using</a:t>
            </a:r>
            <a:r>
              <a:rPr lang="zh-CN" altLang="en-US" sz="2400" b="1"/>
              <a:t> complicated data types</a:t>
            </a:r>
            <a:r>
              <a:rPr lang="zh-CN" altLang="en-US" sz="2400"/>
              <a:t>/unfamiliar with hash</a:t>
            </a:r>
            <a:r>
              <a:rPr lang="en-US" altLang="zh-CN" sz="2400"/>
              <a:t> </a:t>
            </a:r>
            <a:r>
              <a:rPr lang="zh-CN" altLang="en-US" sz="2400"/>
              <a:t>functions, use an ordered container</a:t>
            </a:r>
            <a:endParaRPr lang="zh-CN" altLang="en-US" sz="2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 stream you’ve used: cout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49070" y="1751965"/>
            <a:ext cx="9326245" cy="36982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● Sequence containers: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○ Arrays, vectors, deques, lists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Associative containers: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○ Sets and maps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○ Unordered vs. ordered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So far: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algn="l">
              <a:buClrTx/>
              <a:buSzTx/>
              <a:buNone/>
            </a:pPr>
            <a:r>
              <a:rPr lang="zh-CN" altLang="en-US" sz="2800"/>
              <a:t>-Defining Containers</a:t>
            </a:r>
            <a:endParaRPr lang="zh-CN" altLang="en-US" sz="2800"/>
          </a:p>
          <a:p>
            <a:pPr marL="457200" lvl="1" indent="0" algn="l">
              <a:buClrTx/>
              <a:buSzTx/>
              <a:buNone/>
            </a:pPr>
            <a:r>
              <a:rPr lang="zh-CN" altLang="en-US" sz="2800"/>
              <a:t>What is a container in C++?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Containers in the STL vs Stanford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Types of containers and how they work</a:t>
            </a:r>
            <a:endParaRPr lang="zh-CN" altLang="en-US" sz="2800"/>
          </a:p>
          <a:p>
            <a:pPr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Container Adaptors</a:t>
            </a:r>
            <a:endParaRPr lang="zh-CN" altLang="en-US" sz="3200" b="1">
              <a:solidFill>
                <a:srgbClr val="C00000"/>
              </a:solidFill>
            </a:endParaRPr>
          </a:p>
          <a:p>
            <a:pPr indent="-1270" algn="l">
              <a:buClrTx/>
              <a:buSzTx/>
              <a:buNone/>
            </a:pPr>
            <a:r>
              <a:rPr lang="en-US" altLang="zh-CN" sz="3200" b="1">
                <a:solidFill>
                  <a:srgbClr val="C00000"/>
                </a:solidFill>
              </a:rPr>
              <a:t>  </a:t>
            </a:r>
            <a:r>
              <a:rPr lang="zh-CN" altLang="en-US" sz="3200" b="1">
                <a:solidFill>
                  <a:srgbClr val="C00000"/>
                </a:solidFill>
              </a:rPr>
              <a:t>Abstracting container implementation</a:t>
            </a:r>
            <a:endParaRPr lang="zh-CN" altLang="en-US" sz="3200" b="1">
              <a:solidFill>
                <a:srgbClr val="C0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Containers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400"/>
              <a:t>Container adaptors are “wrappers” to existing containers!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● Wrappers modify the interface to sequence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containers and change what the client is allowed to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do/how they can interact with the container.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● How could we make a wrapper to implement a queue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from a deque?</a:t>
            </a:r>
            <a:endParaRPr lang="zh-CN" altLang="en-US" sz="2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Container Adaptors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10980" y="2254250"/>
            <a:ext cx="3081020" cy="38639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Let</a:t>
            </a:r>
            <a:r>
              <a:rPr lang="en-US" altLang="zh-CN"/>
              <a:t>’</a:t>
            </a:r>
            <a:r>
              <a:rPr lang="zh-CN" altLang="en-US"/>
              <a:t>s ask the STL!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257300"/>
            <a:ext cx="10968990" cy="7473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635" y="2319020"/>
            <a:ext cx="11683365" cy="35998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012315" y="4644390"/>
            <a:ext cx="9730105" cy="10166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● Containers are ways to collect related data together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and work with it logically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Two types of containers: sequence and associative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Container adaptors wrap existing containers to permit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new/restrict access to the interface for the clients.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Summary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/>
          <a:p>
            <a:pPr>
              <a:lnSpc>
                <a:spcPct val="130000"/>
              </a:lnSpc>
            </a:pPr>
            <a:r>
              <a:rPr lang="en-US" sz="4800"/>
              <a:t>Coding for love, </a:t>
            </a:r>
            <a:br>
              <a:rPr lang="en-US" sz="4800"/>
            </a:br>
            <a:r>
              <a:rPr lang="en-US" sz="4800"/>
              <a:t>Coding for the world</a:t>
            </a:r>
            <a:endParaRPr lang="en-US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06955" y="4375785"/>
            <a:ext cx="7578090" cy="1648460"/>
          </a:xfrm>
        </p:spPr>
        <p:txBody>
          <a:bodyPr/>
          <a:p>
            <a:r>
              <a:rPr lang="en-US" altLang="zh-CN" sz="2800"/>
              <a:t>Qijun Zhao</a:t>
            </a:r>
            <a:endParaRPr lang="en-US" altLang="zh-CN" sz="2800"/>
          </a:p>
          <a:p>
            <a:r>
              <a:rPr lang="en-US" altLang="zh-CN" sz="2800"/>
              <a:t>qjzhao@scu.edu.cn</a:t>
            </a:r>
            <a:endParaRPr lang="en-US" altLang="zh-CN" sz="2800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 stream you’ve used: cout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465" y="1633855"/>
            <a:ext cx="9721850" cy="39668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TABLE_ENDDRAG_ORIGIN_RECT" val="864*104"/>
  <p:tag name="TABLE_ENDDRAG_RECT" val="45*240*864*104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TABLE_ENDDRAG_ORIGIN_RECT" val="864*104"/>
  <p:tag name="TABLE_ENDDRAG_RECT" val="45*240*864*104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TABLE_ENDDRAG_ORIGIN_RECT" val="864*104"/>
  <p:tag name="TABLE_ENDDRAG_RECT" val="45*240*864*104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TABLE_ENDDRAG_ORIGIN_RECT" val="864*104"/>
  <p:tag name="TABLE_ENDDRAG_RECT" val="45*240*864*104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TABLE_ENDDRAG_ORIGIN_RECT" val="864*104"/>
  <p:tag name="TABLE_ENDDRAG_RECT" val="45*240*864*104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TABLE_ENDDRAG_ORIGIN_RECT" val="864*104"/>
  <p:tag name="TABLE_ENDDRAG_RECT" val="45*240*864*104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TABLE_ENDDRAG_ORIGIN_RECT" val="872*95"/>
  <p:tag name="TABLE_ENDDRAG_RECT" val="46*211*872*95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TABLE_ENDDRAG_ORIGIN_RECT" val="872*95"/>
  <p:tag name="TABLE_ENDDRAG_RECT" val="46*211*872*95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TABLE_ENDDRAG_ORIGIN_RECT" val="872*95"/>
  <p:tag name="TABLE_ENDDRAG_RECT" val="46*211*872*95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TABLE_ENDDRAG_ORIGIN_RECT" val="872*95"/>
  <p:tag name="TABLE_ENDDRAG_RECT" val="46*211*872*95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TABLE_ENDDRAG_ORIGIN_RECT" val="872*95"/>
  <p:tag name="TABLE_ENDDRAG_RECT" val="46*211*872*95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2.xml><?xml version="1.0" encoding="utf-8"?>
<p:tagLst xmlns:p="http://schemas.openxmlformats.org/presentationml/2006/main">
  <p:tag name="TABLE_ENDDRAG_ORIGIN_RECT" val="863*114"/>
  <p:tag name="TABLE_ENDDRAG_RECT" val="47*117*863*114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7.xml><?xml version="1.0" encoding="utf-8"?>
<p:tagLst xmlns:p="http://schemas.openxmlformats.org/presentationml/2006/main">
  <p:tag name="TABLE_ENDDRAG_ORIGIN_RECT" val="863*114"/>
  <p:tag name="TABLE_ENDDRAG_RECT" val="47*117*863*114"/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2.xml><?xml version="1.0" encoding="utf-8"?>
<p:tagLst xmlns:p="http://schemas.openxmlformats.org/presentationml/2006/main">
  <p:tag name="TABLE_ENDDRAG_ORIGIN_RECT" val="863*114"/>
  <p:tag name="TABLE_ENDDRAG_RECT" val="47*117*863*114"/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8.xml><?xml version="1.0" encoding="utf-8"?>
<p:tagLst xmlns:p="http://schemas.openxmlformats.org/presentationml/2006/main">
  <p:tag name="TABLE_ENDDRAG_ORIGIN_RECT" val="863*114"/>
  <p:tag name="TABLE_ENDDRAG_RECT" val="47*117*863*114"/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2.xml><?xml version="1.0" encoding="utf-8"?>
<p:tagLst xmlns:p="http://schemas.openxmlformats.org/presentationml/2006/main">
  <p:tag name="COMMONDATA" val="eyJoZGlkIjoiYTMzMmRhYjU2OTAwMDQ2NjIyYjVkMGE0MDM0NGJkMzIifQ=="/>
  <p:tag name="KSO_WPP_MARK_KEY" val="37753593-3093-430c-9299-ff37dae80525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11474</Words>
  <Application>WPS 演示</Application>
  <PresentationFormat>宽屏</PresentationFormat>
  <Paragraphs>870</Paragraphs>
  <Slides>85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95" baseType="lpstr">
      <vt:lpstr>Arial</vt:lpstr>
      <vt:lpstr>宋体</vt:lpstr>
      <vt:lpstr>Wingdings</vt:lpstr>
      <vt:lpstr>Wingdings</vt:lpstr>
      <vt:lpstr>Times New Roman</vt:lpstr>
      <vt:lpstr>方正粗金陵简体</vt:lpstr>
      <vt:lpstr>微软雅黑</vt:lpstr>
      <vt:lpstr>Arial Unicode MS</vt:lpstr>
      <vt:lpstr>Calibri</vt:lpstr>
      <vt:lpstr>Office 主题​​</vt:lpstr>
      <vt:lpstr>Object Oriented Programming—C++ Lecture4  Streams</vt:lpstr>
      <vt:lpstr>Recap</vt:lpstr>
      <vt:lpstr>PowerPoint 演示文稿</vt:lpstr>
      <vt:lpstr>Today</vt:lpstr>
      <vt:lpstr>Definition</vt:lpstr>
      <vt:lpstr>A stream you’ve used: cout</vt:lpstr>
      <vt:lpstr>A stream you’ve used: cout</vt:lpstr>
      <vt:lpstr>A stream you’ve used: cout</vt:lpstr>
      <vt:lpstr>A stream you’ve used: cout</vt:lpstr>
      <vt:lpstr>A stream you’ve used: cout</vt:lpstr>
      <vt:lpstr>A stream you’ve used: cout</vt:lpstr>
      <vt:lpstr>A stream you’ve used: cout</vt:lpstr>
      <vt:lpstr>PowerPoint 演示文稿</vt:lpstr>
      <vt:lpstr>Two ways to classify streams</vt:lpstr>
      <vt:lpstr>Today</vt:lpstr>
      <vt:lpstr>Output Streams</vt:lpstr>
      <vt:lpstr>Output File Streams</vt:lpstr>
      <vt:lpstr>PowerPoint 演示文稿</vt:lpstr>
      <vt:lpstr>Today</vt:lpstr>
      <vt:lpstr>What does this code do?</vt:lpstr>
      <vt:lpstr>A note about nomenclature</vt:lpstr>
      <vt:lpstr>PowerPoint 演示文稿</vt:lpstr>
      <vt:lpstr>Input Streams</vt:lpstr>
      <vt:lpstr>Nitty Gritty Details: std::cin</vt:lpstr>
      <vt:lpstr>Think of a std::istream as a sequence of characters</vt:lpstr>
      <vt:lpstr>Think of a std::istream as a sequence of characters</vt:lpstr>
      <vt:lpstr>Think of a std::istream as a sequence of characters</vt:lpstr>
      <vt:lpstr>Think of a std::istream as a sequence of characters</vt:lpstr>
      <vt:lpstr>Think of a std::istream as a sequence of characters</vt:lpstr>
      <vt:lpstr>Think of a std::istream as a sequence of characters</vt:lpstr>
      <vt:lpstr>Input Streams: When things go wrong</vt:lpstr>
      <vt:lpstr>Think of a std::istream as a sequence of characters</vt:lpstr>
      <vt:lpstr>Think of a std::istream as a sequence of characters</vt:lpstr>
      <vt:lpstr>Think of a std::istream as a sequence of characters</vt:lpstr>
      <vt:lpstr>Think of a std::istream as a sequence of characters</vt:lpstr>
      <vt:lpstr>Think of a std::istream as a sequence of characters</vt:lpstr>
      <vt:lpstr>Input Streams: When things go wrong</vt:lpstr>
      <vt:lpstr>Input Streams: When things go wrong</vt:lpstr>
      <vt:lpstr>Input Streams: When things go wrong</vt:lpstr>
      <vt:lpstr>Think of a std::istream as a sequence of characters</vt:lpstr>
      <vt:lpstr>Think of a std::istream as a sequence of characters</vt:lpstr>
      <vt:lpstr>Think of a std::istream as a sequence of characters</vt:lpstr>
      <vt:lpstr>Think of a std::istream as a sequence of characters</vt:lpstr>
      <vt:lpstr>std::getline()</vt:lpstr>
      <vt:lpstr>std::getline(istream&amp; is, string&amp; str, char delim)</vt:lpstr>
      <vt:lpstr>std::getline(istream&amp; is, string&amp; str, char delim)</vt:lpstr>
      <vt:lpstr>PowerPoint 演示文稿</vt:lpstr>
      <vt:lpstr>How to use getline</vt:lpstr>
      <vt:lpstr>IMPORTANT: Don’t mix &gt;&gt; with getline!</vt:lpstr>
      <vt:lpstr>Input File Streams</vt:lpstr>
      <vt:lpstr>PowerPoint 演示文稿</vt:lpstr>
      <vt:lpstr>Today</vt:lpstr>
      <vt:lpstr>Stringstreams</vt:lpstr>
      <vt:lpstr>If you only want to read OR write data:</vt:lpstr>
      <vt:lpstr>Recap</vt:lpstr>
      <vt:lpstr>PowerPoint 演示文稿</vt:lpstr>
      <vt:lpstr>Today</vt:lpstr>
      <vt:lpstr>PowerPoint 演示文稿</vt:lpstr>
      <vt:lpstr>PowerPoint 演示文稿</vt:lpstr>
      <vt:lpstr>Motivating containers</vt:lpstr>
      <vt:lpstr>PowerPoint 演示文稿</vt:lpstr>
      <vt:lpstr>Today</vt:lpstr>
      <vt:lpstr>PowerPoint 演示文稿</vt:lpstr>
      <vt:lpstr>New containers</vt:lpstr>
      <vt:lpstr>Spot the difference!</vt:lpstr>
      <vt:lpstr>Spot the difference!</vt:lpstr>
      <vt:lpstr>Safety vs Speed</vt:lpstr>
      <vt:lpstr>C++ Design Philosophy</vt:lpstr>
      <vt:lpstr>More differences</vt:lpstr>
      <vt:lpstr>More differences</vt:lpstr>
      <vt:lpstr>There are two types of containers:</vt:lpstr>
      <vt:lpstr>Vector implementation</vt:lpstr>
      <vt:lpstr>Vector implementation</vt:lpstr>
      <vt:lpstr>What about a deque?</vt:lpstr>
      <vt:lpstr>Choosing sequence containers</vt:lpstr>
      <vt:lpstr>Sequence Containers: Summary</vt:lpstr>
      <vt:lpstr>Map implementation</vt:lpstr>
      <vt:lpstr>Unordered maps/sets</vt:lpstr>
      <vt:lpstr>PowerPoint 演示文稿</vt:lpstr>
      <vt:lpstr>So far:</vt:lpstr>
      <vt:lpstr>Today</vt:lpstr>
      <vt:lpstr>Container Adaptors</vt:lpstr>
      <vt:lpstr>Let’s ask the STL!</vt:lpstr>
      <vt:lpstr>Summary</vt:lpstr>
      <vt:lpstr>Coding for love,  Coding for the world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Q.Z.</cp:lastModifiedBy>
  <cp:revision>252</cp:revision>
  <dcterms:created xsi:type="dcterms:W3CDTF">2019-06-19T02:08:00Z</dcterms:created>
  <dcterms:modified xsi:type="dcterms:W3CDTF">2023-03-20T14:34:41Z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6955FAFFA29245018A71943C9E250681</vt:lpwstr>
  </property>
</Properties>
</file>